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lvetica World Bold" charset="1" panose="020B0800040000020004"/>
      <p:regular r:id="rId23"/>
    </p:embeddedFont>
    <p:embeddedFont>
      <p:font typeface="Helvetica World" charset="1" panose="020B0500040000020004"/>
      <p:regular r:id="rId24"/>
    </p:embeddedFont>
    <p:embeddedFont>
      <p:font typeface="Canva Sans Bold" charset="1" panose="020B0803030501040103"/>
      <p:regular r:id="rId25"/>
    </p:embeddedFont>
    <p:embeddedFont>
      <p:font typeface="Helvetica World Italics" charset="1" panose="020B050004000009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13" Target="../media/image13.png" Type="http://schemas.openxmlformats.org/officeDocument/2006/relationships/image"/><Relationship Id="rId14" Target="../media/image1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13" Target="../media/image2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7" id="27"/>
          <p:cNvGrpSpPr/>
          <p:nvPr/>
        </p:nvGrpSpPr>
        <p:grpSpPr>
          <a:xfrm rot="0">
            <a:off x="3468917" y="3513479"/>
            <a:ext cx="13575729" cy="3260043"/>
            <a:chOff x="0" y="0"/>
            <a:chExt cx="18100972" cy="4346724"/>
          </a:xfrm>
        </p:grpSpPr>
        <p:grpSp>
          <p:nvGrpSpPr>
            <p:cNvPr name="Group 28" id="28"/>
            <p:cNvGrpSpPr/>
            <p:nvPr/>
          </p:nvGrpSpPr>
          <p:grpSpPr>
            <a:xfrm rot="0">
              <a:off x="0" y="0"/>
              <a:ext cx="18100972" cy="4346724"/>
              <a:chOff x="0" y="0"/>
              <a:chExt cx="3198669" cy="768121"/>
            </a:xfrm>
          </p:grpSpPr>
          <p:sp>
            <p:nvSpPr>
              <p:cNvPr name="Freeform 29" id="29"/>
              <p:cNvSpPr/>
              <p:nvPr/>
            </p:nvSpPr>
            <p:spPr>
              <a:xfrm flipH="false" flipV="false" rot="0">
                <a:off x="0" y="0"/>
                <a:ext cx="3198669" cy="768121"/>
              </a:xfrm>
              <a:custGeom>
                <a:avLst/>
                <a:gdLst/>
                <a:ahLst/>
                <a:cxnLst/>
                <a:rect r="r" b="b" t="t" l="l"/>
                <a:pathLst>
                  <a:path h="768121" w="3198669">
                    <a:moveTo>
                      <a:pt x="0" y="0"/>
                    </a:moveTo>
                    <a:lnTo>
                      <a:pt x="3198669" y="0"/>
                    </a:lnTo>
                    <a:lnTo>
                      <a:pt x="3198669" y="768121"/>
                    </a:lnTo>
                    <a:lnTo>
                      <a:pt x="0" y="768121"/>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739546"/>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10800000">
              <a:off x="16544718" y="2858316"/>
              <a:ext cx="1064275" cy="106427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4" id="34"/>
            <p:cNvGrpSpPr/>
            <p:nvPr/>
          </p:nvGrpSpPr>
          <p:grpSpPr>
            <a:xfrm rot="0">
              <a:off x="4825156" y="2323341"/>
              <a:ext cx="1069951" cy="106995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6" id="36"/>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7" id="37"/>
            <p:cNvGrpSpPr/>
            <p:nvPr/>
          </p:nvGrpSpPr>
          <p:grpSpPr>
            <a:xfrm rot="0">
              <a:off x="6093854" y="2323341"/>
              <a:ext cx="1069951" cy="106995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9" id="39"/>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0" id="40"/>
            <p:cNvGrpSpPr/>
            <p:nvPr/>
          </p:nvGrpSpPr>
          <p:grpSpPr>
            <a:xfrm rot="0">
              <a:off x="17008994" y="3077515"/>
              <a:ext cx="495923" cy="625877"/>
              <a:chOff x="0" y="0"/>
              <a:chExt cx="406400" cy="512895"/>
            </a:xfrm>
          </p:grpSpPr>
          <p:sp>
            <p:nvSpPr>
              <p:cNvPr name="Freeform 41" id="41"/>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42" id="42"/>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43" id="43"/>
            <p:cNvGrpSpPr/>
            <p:nvPr/>
          </p:nvGrpSpPr>
          <p:grpSpPr>
            <a:xfrm rot="-10800000">
              <a:off x="16648794" y="3304917"/>
              <a:ext cx="608161" cy="171073"/>
              <a:chOff x="0" y="0"/>
              <a:chExt cx="107470" cy="30231"/>
            </a:xfrm>
          </p:grpSpPr>
          <p:sp>
            <p:nvSpPr>
              <p:cNvPr name="Freeform 44" id="44"/>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5" id="45"/>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sp>
          <p:nvSpPr>
            <p:cNvPr name="TextBox 46" id="46"/>
            <p:cNvSpPr txBox="true"/>
            <p:nvPr/>
          </p:nvSpPr>
          <p:spPr>
            <a:xfrm rot="0">
              <a:off x="5018969" y="2286759"/>
              <a:ext cx="682325" cy="991857"/>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7" id="47"/>
            <p:cNvSpPr txBox="true"/>
            <p:nvPr/>
          </p:nvSpPr>
          <p:spPr>
            <a:xfrm rot="0">
              <a:off x="6247317" y="2303382"/>
              <a:ext cx="763025" cy="968136"/>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8" id="48"/>
            <p:cNvSpPr txBox="true"/>
            <p:nvPr/>
          </p:nvSpPr>
          <p:spPr>
            <a:xfrm rot="0">
              <a:off x="1264268" y="419001"/>
              <a:ext cx="15572435" cy="1406280"/>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Mindpetal DC Ridership Analysis</a:t>
              </a:r>
            </a:p>
          </p:txBody>
        </p:sp>
        <p:sp>
          <p:nvSpPr>
            <p:cNvPr name="TextBox 49" id="49"/>
            <p:cNvSpPr txBox="true"/>
            <p:nvPr/>
          </p:nvSpPr>
          <p:spPr>
            <a:xfrm rot="0">
              <a:off x="7557505" y="2296284"/>
              <a:ext cx="5750142" cy="917363"/>
            </a:xfrm>
            <a:prstGeom prst="rect">
              <a:avLst/>
            </a:prstGeom>
          </p:spPr>
          <p:txBody>
            <a:bodyPr anchor="t" rtlCol="false" tIns="0" lIns="0" bIns="0" rIns="0">
              <a:spAutoFit/>
            </a:bodyPr>
            <a:lstStyle/>
            <a:p>
              <a:pPr algn="l">
                <a:lnSpc>
                  <a:spcPts val="5389"/>
                </a:lnSpc>
              </a:pPr>
              <a:r>
                <a:rPr lang="en-US" sz="3849" b="true">
                  <a:solidFill>
                    <a:srgbClr val="FFFFFF"/>
                  </a:solidFill>
                  <a:latin typeface="Helvetica World Bold"/>
                  <a:ea typeface="Helvetica World Bold"/>
                  <a:cs typeface="Helvetica World Bold"/>
                  <a:sym typeface="Helvetica World Bold"/>
                </a:rPr>
                <a:t>Kavin Manivannan</a:t>
              </a:r>
            </a:p>
          </p:txBody>
        </p:sp>
      </p:grpSp>
      <p:sp>
        <p:nvSpPr>
          <p:cNvPr name="TextBox 50" id="50"/>
          <p:cNvSpPr txBox="true"/>
          <p:nvPr/>
        </p:nvSpPr>
        <p:spPr>
          <a:xfrm rot="0">
            <a:off x="2333190" y="9795273"/>
            <a:ext cx="4222828"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7" id="27"/>
          <p:cNvGrpSpPr/>
          <p:nvPr/>
        </p:nvGrpSpPr>
        <p:grpSpPr>
          <a:xfrm rot="0">
            <a:off x="3175895" y="538468"/>
            <a:ext cx="13575729" cy="2119163"/>
            <a:chOff x="0" y="0"/>
            <a:chExt cx="18100972" cy="2825550"/>
          </a:xfrm>
        </p:grpSpPr>
        <p:grpSp>
          <p:nvGrpSpPr>
            <p:cNvPr name="Group 28" id="28"/>
            <p:cNvGrpSpPr/>
            <p:nvPr/>
          </p:nvGrpSpPr>
          <p:grpSpPr>
            <a:xfrm rot="0">
              <a:off x="0" y="0"/>
              <a:ext cx="18100972" cy="2825550"/>
              <a:chOff x="0" y="0"/>
              <a:chExt cx="3198669" cy="499310"/>
            </a:xfrm>
          </p:grpSpPr>
          <p:sp>
            <p:nvSpPr>
              <p:cNvPr name="Freeform 29" id="29"/>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470735"/>
              </a:xfrm>
              <a:prstGeom prst="rect">
                <a:avLst/>
              </a:prstGeom>
            </p:spPr>
            <p:txBody>
              <a:bodyPr anchor="ctr" rtlCol="false" tIns="66414" lIns="66414" bIns="66414" rIns="66414"/>
              <a:lstStyle/>
              <a:p>
                <a:pPr algn="ctr">
                  <a:lnSpc>
                    <a:spcPts val="1704"/>
                  </a:lnSpc>
                </a:pPr>
              </a:p>
            </p:txBody>
          </p:sp>
        </p:grpSp>
        <p:grpSp>
          <p:nvGrpSpPr>
            <p:cNvPr name="Group 31" id="31"/>
            <p:cNvGrpSpPr/>
            <p:nvPr/>
          </p:nvGrpSpPr>
          <p:grpSpPr>
            <a:xfrm rot="0">
              <a:off x="292316" y="1728745"/>
              <a:ext cx="855581" cy="85558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3" id="3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4" id="34"/>
            <p:cNvGrpSpPr/>
            <p:nvPr/>
          </p:nvGrpSpPr>
          <p:grpSpPr>
            <a:xfrm rot="0">
              <a:off x="1306823" y="1728745"/>
              <a:ext cx="855581" cy="85558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6" id="36"/>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37" id="37"/>
            <p:cNvSpPr txBox="true"/>
            <p:nvPr/>
          </p:nvSpPr>
          <p:spPr>
            <a:xfrm rot="0">
              <a:off x="447297" y="1701367"/>
              <a:ext cx="545618" cy="791259"/>
            </a:xfrm>
            <a:prstGeom prst="rect">
              <a:avLst/>
            </a:prstGeom>
          </p:spPr>
          <p:txBody>
            <a:bodyPr anchor="t" rtlCol="false" tIns="0" lIns="0" bIns="0" rIns="0">
              <a:spAutoFit/>
            </a:bodyPr>
            <a:lstStyle/>
            <a:p>
              <a:pPr algn="ctr">
                <a:lnSpc>
                  <a:spcPts val="4623"/>
                </a:lnSpc>
              </a:pPr>
              <a:r>
                <a:rPr lang="en-US" b="true" sz="3302" spc="-72">
                  <a:solidFill>
                    <a:srgbClr val="FFFFFF"/>
                  </a:solidFill>
                  <a:latin typeface="Helvetica World Bold"/>
                  <a:ea typeface="Helvetica World Bold"/>
                  <a:cs typeface="Helvetica World Bold"/>
                  <a:sym typeface="Helvetica World Bold"/>
                </a:rPr>
                <a:t>IC</a:t>
              </a:r>
            </a:p>
          </p:txBody>
        </p:sp>
        <p:sp>
          <p:nvSpPr>
            <p:cNvPr name="TextBox 38" id="38"/>
            <p:cNvSpPr txBox="true"/>
            <p:nvPr/>
          </p:nvSpPr>
          <p:spPr>
            <a:xfrm rot="0">
              <a:off x="1429539" y="1707043"/>
              <a:ext cx="610149" cy="779907"/>
            </a:xfrm>
            <a:prstGeom prst="rect">
              <a:avLst/>
            </a:prstGeom>
          </p:spPr>
          <p:txBody>
            <a:bodyPr anchor="t" rtlCol="false" tIns="0" lIns="0" bIns="0" rIns="0">
              <a:spAutoFit/>
            </a:bodyPr>
            <a:lstStyle/>
            <a:p>
              <a:pPr algn="ctr">
                <a:lnSpc>
                  <a:spcPts val="4551"/>
                </a:lnSpc>
              </a:pPr>
              <a:r>
                <a:rPr lang="en-US" b="true" sz="3251" spc="-71">
                  <a:solidFill>
                    <a:srgbClr val="231F20"/>
                  </a:solidFill>
                  <a:latin typeface="Helvetica World Bold"/>
                  <a:ea typeface="Helvetica World Bold"/>
                  <a:cs typeface="Helvetica World Bold"/>
                  <a:sym typeface="Helvetica World Bold"/>
                </a:rPr>
                <a:t>25</a:t>
              </a:r>
            </a:p>
          </p:txBody>
        </p:sp>
        <p:grpSp>
          <p:nvGrpSpPr>
            <p:cNvPr name="Group 39" id="39"/>
            <p:cNvGrpSpPr/>
            <p:nvPr/>
          </p:nvGrpSpPr>
          <p:grpSpPr>
            <a:xfrm rot="-10800000">
              <a:off x="16871040" y="1631974"/>
              <a:ext cx="845076" cy="84507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104775"/>
                <a:ext cx="660400" cy="631825"/>
              </a:xfrm>
              <a:prstGeom prst="rect">
                <a:avLst/>
              </a:prstGeom>
            </p:spPr>
            <p:txBody>
              <a:bodyPr anchor="ctr" rtlCol="false" tIns="56387" lIns="56387" bIns="56387" rIns="56387"/>
              <a:lstStyle/>
              <a:p>
                <a:pPr algn="ctr">
                  <a:lnSpc>
                    <a:spcPts val="1704"/>
                  </a:lnSpc>
                </a:pPr>
              </a:p>
            </p:txBody>
          </p:sp>
        </p:grpSp>
        <p:grpSp>
          <p:nvGrpSpPr>
            <p:cNvPr name="Group 42" id="42"/>
            <p:cNvGrpSpPr/>
            <p:nvPr/>
          </p:nvGrpSpPr>
          <p:grpSpPr>
            <a:xfrm rot="0">
              <a:off x="17239693" y="1806027"/>
              <a:ext cx="393782" cy="496970"/>
              <a:chOff x="0" y="0"/>
              <a:chExt cx="406400" cy="512895"/>
            </a:xfrm>
          </p:grpSpPr>
          <p:sp>
            <p:nvSpPr>
              <p:cNvPr name="Freeform 43" id="43"/>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44" id="44"/>
              <p:cNvSpPr txBox="true"/>
              <p:nvPr/>
            </p:nvSpPr>
            <p:spPr>
              <a:xfrm>
                <a:off x="177800" y="28575"/>
                <a:ext cx="152400" cy="484320"/>
              </a:xfrm>
              <a:prstGeom prst="rect">
                <a:avLst/>
              </a:prstGeom>
            </p:spPr>
            <p:txBody>
              <a:bodyPr anchor="ctr" rtlCol="false" tIns="56387" lIns="56387" bIns="56387" rIns="56387"/>
              <a:lstStyle/>
              <a:p>
                <a:pPr algn="ctr">
                  <a:lnSpc>
                    <a:spcPts val="1704"/>
                  </a:lnSpc>
                </a:pPr>
              </a:p>
            </p:txBody>
          </p:sp>
        </p:grpSp>
        <p:grpSp>
          <p:nvGrpSpPr>
            <p:cNvPr name="Group 45" id="45"/>
            <p:cNvGrpSpPr/>
            <p:nvPr/>
          </p:nvGrpSpPr>
          <p:grpSpPr>
            <a:xfrm rot="-10800000">
              <a:off x="16953680" y="1986592"/>
              <a:ext cx="482904" cy="135839"/>
              <a:chOff x="0" y="0"/>
              <a:chExt cx="107470" cy="30231"/>
            </a:xfrm>
          </p:grpSpPr>
          <p:sp>
            <p:nvSpPr>
              <p:cNvPr name="Freeform 46" id="46"/>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7" id="47"/>
              <p:cNvSpPr txBox="true"/>
              <p:nvPr/>
            </p:nvSpPr>
            <p:spPr>
              <a:xfrm>
                <a:off x="0" y="28575"/>
                <a:ext cx="107470" cy="1656"/>
              </a:xfrm>
              <a:prstGeom prst="rect">
                <a:avLst/>
              </a:prstGeom>
            </p:spPr>
            <p:txBody>
              <a:bodyPr anchor="ctr" rtlCol="false" tIns="56387" lIns="56387" bIns="56387" rIns="56387"/>
              <a:lstStyle/>
              <a:p>
                <a:pPr algn="ctr">
                  <a:lnSpc>
                    <a:spcPts val="1704"/>
                  </a:lnSpc>
                </a:pPr>
              </a:p>
            </p:txBody>
          </p:sp>
        </p:grpSp>
        <p:sp>
          <p:nvSpPr>
            <p:cNvPr name="TextBox 48" id="48"/>
            <p:cNvSpPr txBox="true"/>
            <p:nvPr/>
          </p:nvSpPr>
          <p:spPr>
            <a:xfrm rot="0">
              <a:off x="1264268" y="365813"/>
              <a:ext cx="15572435" cy="1362932"/>
            </a:xfrm>
            <a:prstGeom prst="rect">
              <a:avLst/>
            </a:prstGeom>
          </p:spPr>
          <p:txBody>
            <a:bodyPr anchor="t" rtlCol="false" tIns="0" lIns="0" bIns="0" rIns="0">
              <a:spAutoFit/>
            </a:bodyPr>
            <a:lstStyle/>
            <a:p>
              <a:pPr algn="ctr">
                <a:lnSpc>
                  <a:spcPts val="7839"/>
                </a:lnSpc>
              </a:pPr>
              <a:r>
                <a:rPr lang="en-US" sz="5599" b="true">
                  <a:solidFill>
                    <a:srgbClr val="FFFFFF"/>
                  </a:solidFill>
                  <a:latin typeface="Helvetica World Bold"/>
                  <a:ea typeface="Helvetica World Bold"/>
                  <a:cs typeface="Helvetica World Bold"/>
                  <a:sym typeface="Helvetica World Bold"/>
                </a:rPr>
                <a:t>Comparison with Historic Trends</a:t>
              </a:r>
            </a:p>
          </p:txBody>
        </p:sp>
      </p:grpSp>
      <p:sp>
        <p:nvSpPr>
          <p:cNvPr name="TextBox 49" id="49"/>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50" id="50"/>
          <p:cNvGrpSpPr/>
          <p:nvPr/>
        </p:nvGrpSpPr>
        <p:grpSpPr>
          <a:xfrm rot="0">
            <a:off x="2502337" y="3366137"/>
            <a:ext cx="7304079" cy="5770790"/>
            <a:chOff x="0" y="0"/>
            <a:chExt cx="9738772" cy="7694387"/>
          </a:xfrm>
        </p:grpSpPr>
        <p:sp>
          <p:nvSpPr>
            <p:cNvPr name="Freeform 51" id="51"/>
            <p:cNvSpPr/>
            <p:nvPr/>
          </p:nvSpPr>
          <p:spPr>
            <a:xfrm flipH="false" flipV="false" rot="0">
              <a:off x="0" y="0"/>
              <a:ext cx="9738772" cy="7694387"/>
            </a:xfrm>
            <a:custGeom>
              <a:avLst/>
              <a:gdLst/>
              <a:ahLst/>
              <a:cxnLst/>
              <a:rect r="r" b="b" t="t" l="l"/>
              <a:pathLst>
                <a:path h="7694387" w="9738772">
                  <a:moveTo>
                    <a:pt x="0" y="0"/>
                  </a:moveTo>
                  <a:lnTo>
                    <a:pt x="9738772" y="0"/>
                  </a:lnTo>
                  <a:lnTo>
                    <a:pt x="9738772" y="7694387"/>
                  </a:lnTo>
                  <a:lnTo>
                    <a:pt x="0" y="7694387"/>
                  </a:lnTo>
                  <a:lnTo>
                    <a:pt x="0" y="0"/>
                  </a:lnTo>
                  <a:close/>
                </a:path>
              </a:pathLst>
            </a:custGeom>
            <a:blipFill>
              <a:blip r:embed="rId5"/>
              <a:stretch>
                <a:fillRect l="0" t="-1123" r="0" b="0"/>
              </a:stretch>
            </a:blipFill>
          </p:spPr>
        </p:sp>
        <p:grpSp>
          <p:nvGrpSpPr>
            <p:cNvPr name="Group 52" id="52"/>
            <p:cNvGrpSpPr/>
            <p:nvPr/>
          </p:nvGrpSpPr>
          <p:grpSpPr>
            <a:xfrm rot="0">
              <a:off x="8720670" y="2130978"/>
              <a:ext cx="604678" cy="604678"/>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E21833"/>
              </a:solidFill>
            </p:spPr>
          </p:sp>
          <p:sp>
            <p:nvSpPr>
              <p:cNvPr name="TextBox 54" id="54"/>
              <p:cNvSpPr txBox="true"/>
              <p:nvPr/>
            </p:nvSpPr>
            <p:spPr>
              <a:xfrm>
                <a:off x="203200" y="28575"/>
                <a:ext cx="406400" cy="682625"/>
              </a:xfrm>
              <a:prstGeom prst="rect">
                <a:avLst/>
              </a:prstGeom>
            </p:spPr>
            <p:txBody>
              <a:bodyPr anchor="ctr" rtlCol="false" tIns="50800" lIns="50800" bIns="50800" rIns="50800"/>
              <a:lstStyle/>
              <a:p>
                <a:pPr algn="ctr">
                  <a:lnSpc>
                    <a:spcPts val="1704"/>
                  </a:lnSpc>
                </a:pPr>
              </a:p>
            </p:txBody>
          </p:sp>
        </p:grpSp>
        <p:sp>
          <p:nvSpPr>
            <p:cNvPr name="TextBox 55" id="55"/>
            <p:cNvSpPr txBox="true"/>
            <p:nvPr/>
          </p:nvSpPr>
          <p:spPr>
            <a:xfrm rot="0">
              <a:off x="6905786" y="1905502"/>
              <a:ext cx="1852984" cy="852431"/>
            </a:xfrm>
            <a:prstGeom prst="rect">
              <a:avLst/>
            </a:prstGeom>
          </p:spPr>
          <p:txBody>
            <a:bodyPr anchor="t" rtlCol="false" tIns="0" lIns="0" bIns="0" rIns="0">
              <a:spAutoFit/>
            </a:bodyPr>
            <a:lstStyle/>
            <a:p>
              <a:pPr algn="l">
                <a:lnSpc>
                  <a:spcPts val="4924"/>
                </a:lnSpc>
              </a:pPr>
              <a:r>
                <a:rPr lang="en-US" sz="3517" b="true">
                  <a:solidFill>
                    <a:srgbClr val="000000"/>
                  </a:solidFill>
                  <a:latin typeface="Helvetica World Bold"/>
                  <a:ea typeface="Helvetica World Bold"/>
                  <a:cs typeface="Helvetica World Bold"/>
                  <a:sym typeface="Helvetica World Bold"/>
                </a:rPr>
                <a:t>39.4%</a:t>
              </a:r>
            </a:p>
          </p:txBody>
        </p:sp>
      </p:grpSp>
      <p:grpSp>
        <p:nvGrpSpPr>
          <p:cNvPr name="Group 56" id="56"/>
          <p:cNvGrpSpPr/>
          <p:nvPr/>
        </p:nvGrpSpPr>
        <p:grpSpPr>
          <a:xfrm rot="0">
            <a:off x="10444714" y="3334662"/>
            <a:ext cx="7156356" cy="5833741"/>
            <a:chOff x="0" y="0"/>
            <a:chExt cx="9541807" cy="7778321"/>
          </a:xfrm>
        </p:grpSpPr>
        <p:sp>
          <p:nvSpPr>
            <p:cNvPr name="Freeform 57" id="57"/>
            <p:cNvSpPr/>
            <p:nvPr/>
          </p:nvSpPr>
          <p:spPr>
            <a:xfrm flipH="false" flipV="false" rot="0">
              <a:off x="0" y="0"/>
              <a:ext cx="9541807" cy="7778321"/>
            </a:xfrm>
            <a:custGeom>
              <a:avLst/>
              <a:gdLst/>
              <a:ahLst/>
              <a:cxnLst/>
              <a:rect r="r" b="b" t="t" l="l"/>
              <a:pathLst>
                <a:path h="7778321" w="9541807">
                  <a:moveTo>
                    <a:pt x="0" y="0"/>
                  </a:moveTo>
                  <a:lnTo>
                    <a:pt x="9541807" y="0"/>
                  </a:lnTo>
                  <a:lnTo>
                    <a:pt x="9541807" y="7778321"/>
                  </a:lnTo>
                  <a:lnTo>
                    <a:pt x="0" y="7778321"/>
                  </a:lnTo>
                  <a:lnTo>
                    <a:pt x="0" y="0"/>
                  </a:lnTo>
                  <a:close/>
                </a:path>
              </a:pathLst>
            </a:custGeom>
            <a:blipFill>
              <a:blip r:embed="rId6"/>
              <a:stretch>
                <a:fillRect l="-639" t="0" r="0" b="0"/>
              </a:stretch>
            </a:blipFill>
          </p:spPr>
        </p:sp>
        <p:grpSp>
          <p:nvGrpSpPr>
            <p:cNvPr name="Group 58" id="58"/>
            <p:cNvGrpSpPr/>
            <p:nvPr/>
          </p:nvGrpSpPr>
          <p:grpSpPr>
            <a:xfrm rot="0">
              <a:off x="8494136" y="1396714"/>
              <a:ext cx="604678" cy="604678"/>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E21833"/>
              </a:solidFill>
            </p:spPr>
          </p:sp>
          <p:sp>
            <p:nvSpPr>
              <p:cNvPr name="TextBox 60" id="60"/>
              <p:cNvSpPr txBox="true"/>
              <p:nvPr/>
            </p:nvSpPr>
            <p:spPr>
              <a:xfrm>
                <a:off x="203200" y="28575"/>
                <a:ext cx="406400" cy="682625"/>
              </a:xfrm>
              <a:prstGeom prst="rect">
                <a:avLst/>
              </a:prstGeom>
            </p:spPr>
            <p:txBody>
              <a:bodyPr anchor="ctr" rtlCol="false" tIns="50800" lIns="50800" bIns="50800" rIns="50800"/>
              <a:lstStyle/>
              <a:p>
                <a:pPr algn="ctr">
                  <a:lnSpc>
                    <a:spcPts val="1704"/>
                  </a:lnSpc>
                </a:pPr>
              </a:p>
            </p:txBody>
          </p:sp>
        </p:grpSp>
        <p:sp>
          <p:nvSpPr>
            <p:cNvPr name="TextBox 61" id="61"/>
            <p:cNvSpPr txBox="true"/>
            <p:nvPr/>
          </p:nvSpPr>
          <p:spPr>
            <a:xfrm rot="0">
              <a:off x="6679252" y="1171237"/>
              <a:ext cx="1852984" cy="852431"/>
            </a:xfrm>
            <a:prstGeom prst="rect">
              <a:avLst/>
            </a:prstGeom>
          </p:spPr>
          <p:txBody>
            <a:bodyPr anchor="t" rtlCol="false" tIns="0" lIns="0" bIns="0" rIns="0">
              <a:spAutoFit/>
            </a:bodyPr>
            <a:lstStyle/>
            <a:p>
              <a:pPr algn="l">
                <a:lnSpc>
                  <a:spcPts val="4924"/>
                </a:lnSpc>
              </a:pPr>
              <a:r>
                <a:rPr lang="en-US" sz="3517" b="true">
                  <a:solidFill>
                    <a:srgbClr val="000000"/>
                  </a:solidFill>
                  <a:latin typeface="Helvetica World Bold"/>
                  <a:ea typeface="Helvetica World Bold"/>
                  <a:cs typeface="Helvetica World Bold"/>
                  <a:sym typeface="Helvetica World Bold"/>
                </a:rPr>
                <a:t>25.2%</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7" id="27"/>
          <p:cNvGrpSpPr/>
          <p:nvPr/>
        </p:nvGrpSpPr>
        <p:grpSpPr>
          <a:xfrm rot="0">
            <a:off x="3175895" y="538468"/>
            <a:ext cx="13575729" cy="2119163"/>
            <a:chOff x="0" y="0"/>
            <a:chExt cx="18100972" cy="2825550"/>
          </a:xfrm>
        </p:grpSpPr>
        <p:grpSp>
          <p:nvGrpSpPr>
            <p:cNvPr name="Group 28" id="28"/>
            <p:cNvGrpSpPr/>
            <p:nvPr/>
          </p:nvGrpSpPr>
          <p:grpSpPr>
            <a:xfrm rot="0">
              <a:off x="0" y="0"/>
              <a:ext cx="18100972" cy="2825550"/>
              <a:chOff x="0" y="0"/>
              <a:chExt cx="3198669" cy="499310"/>
            </a:xfrm>
          </p:grpSpPr>
          <p:sp>
            <p:nvSpPr>
              <p:cNvPr name="Freeform 29" id="29"/>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0">
              <a:off x="292316" y="1728745"/>
              <a:ext cx="855581" cy="85558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3" id="33"/>
              <p:cNvSpPr txBox="true"/>
              <p:nvPr/>
            </p:nvSpPr>
            <p:spPr>
              <a:xfrm>
                <a:off x="76200" y="104775"/>
                <a:ext cx="660400" cy="631825"/>
              </a:xfrm>
              <a:prstGeom prst="rect">
                <a:avLst/>
              </a:prstGeom>
            </p:spPr>
            <p:txBody>
              <a:bodyPr anchor="ctr" rtlCol="false" tIns="45408" lIns="45408" bIns="45408" rIns="45408"/>
              <a:lstStyle/>
              <a:p>
                <a:pPr algn="ctr">
                  <a:lnSpc>
                    <a:spcPts val="1704"/>
                  </a:lnSpc>
                </a:pPr>
              </a:p>
            </p:txBody>
          </p:sp>
        </p:grpSp>
        <p:grpSp>
          <p:nvGrpSpPr>
            <p:cNvPr name="Group 34" id="34"/>
            <p:cNvGrpSpPr/>
            <p:nvPr/>
          </p:nvGrpSpPr>
          <p:grpSpPr>
            <a:xfrm rot="0">
              <a:off x="1306823" y="1728745"/>
              <a:ext cx="855581" cy="85558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6" id="36"/>
              <p:cNvSpPr txBox="true"/>
              <p:nvPr/>
            </p:nvSpPr>
            <p:spPr>
              <a:xfrm>
                <a:off x="76200" y="104775"/>
                <a:ext cx="660400" cy="631825"/>
              </a:xfrm>
              <a:prstGeom prst="rect">
                <a:avLst/>
              </a:prstGeom>
            </p:spPr>
            <p:txBody>
              <a:bodyPr anchor="ctr" rtlCol="false" tIns="45408" lIns="45408" bIns="45408" rIns="45408"/>
              <a:lstStyle/>
              <a:p>
                <a:pPr algn="ctr">
                  <a:lnSpc>
                    <a:spcPts val="1704"/>
                  </a:lnSpc>
                </a:pPr>
              </a:p>
            </p:txBody>
          </p:sp>
        </p:grpSp>
        <p:grpSp>
          <p:nvGrpSpPr>
            <p:cNvPr name="Group 37" id="37"/>
            <p:cNvGrpSpPr/>
            <p:nvPr/>
          </p:nvGrpSpPr>
          <p:grpSpPr>
            <a:xfrm rot="-10800000">
              <a:off x="16871040" y="1631974"/>
              <a:ext cx="845076" cy="84507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9" id="39"/>
              <p:cNvSpPr txBox="true"/>
              <p:nvPr/>
            </p:nvSpPr>
            <p:spPr>
              <a:xfrm>
                <a:off x="76200" y="104775"/>
                <a:ext cx="660400" cy="631825"/>
              </a:xfrm>
              <a:prstGeom prst="rect">
                <a:avLst/>
              </a:prstGeom>
            </p:spPr>
            <p:txBody>
              <a:bodyPr anchor="ctr" rtlCol="false" tIns="45089" lIns="45089" bIns="45089" rIns="45089"/>
              <a:lstStyle/>
              <a:p>
                <a:pPr algn="ctr">
                  <a:lnSpc>
                    <a:spcPts val="1704"/>
                  </a:lnSpc>
                </a:pPr>
              </a:p>
            </p:txBody>
          </p:sp>
        </p:grpSp>
        <p:grpSp>
          <p:nvGrpSpPr>
            <p:cNvPr name="Group 40" id="40"/>
            <p:cNvGrpSpPr/>
            <p:nvPr/>
          </p:nvGrpSpPr>
          <p:grpSpPr>
            <a:xfrm rot="0">
              <a:off x="17239693" y="1806027"/>
              <a:ext cx="393782" cy="496970"/>
              <a:chOff x="0" y="0"/>
              <a:chExt cx="406400" cy="512895"/>
            </a:xfrm>
          </p:grpSpPr>
          <p:sp>
            <p:nvSpPr>
              <p:cNvPr name="Freeform 41" id="41"/>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42" id="42"/>
              <p:cNvSpPr txBox="true"/>
              <p:nvPr/>
            </p:nvSpPr>
            <p:spPr>
              <a:xfrm>
                <a:off x="177800" y="28575"/>
                <a:ext cx="152400" cy="484320"/>
              </a:xfrm>
              <a:prstGeom prst="rect">
                <a:avLst/>
              </a:prstGeom>
            </p:spPr>
            <p:txBody>
              <a:bodyPr anchor="ctr" rtlCol="false" tIns="45089" lIns="45089" bIns="45089" rIns="45089"/>
              <a:lstStyle/>
              <a:p>
                <a:pPr algn="ctr">
                  <a:lnSpc>
                    <a:spcPts val="1704"/>
                  </a:lnSpc>
                </a:pPr>
              </a:p>
            </p:txBody>
          </p:sp>
        </p:grpSp>
        <p:grpSp>
          <p:nvGrpSpPr>
            <p:cNvPr name="Group 43" id="43"/>
            <p:cNvGrpSpPr/>
            <p:nvPr/>
          </p:nvGrpSpPr>
          <p:grpSpPr>
            <a:xfrm rot="-10800000">
              <a:off x="16953680" y="1986592"/>
              <a:ext cx="482904" cy="135839"/>
              <a:chOff x="0" y="0"/>
              <a:chExt cx="107470" cy="30231"/>
            </a:xfrm>
          </p:grpSpPr>
          <p:sp>
            <p:nvSpPr>
              <p:cNvPr name="Freeform 44" id="44"/>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5" id="45"/>
              <p:cNvSpPr txBox="true"/>
              <p:nvPr/>
            </p:nvSpPr>
            <p:spPr>
              <a:xfrm>
                <a:off x="0" y="28575"/>
                <a:ext cx="107470" cy="1656"/>
              </a:xfrm>
              <a:prstGeom prst="rect">
                <a:avLst/>
              </a:prstGeom>
            </p:spPr>
            <p:txBody>
              <a:bodyPr anchor="ctr" rtlCol="false" tIns="45089" lIns="45089" bIns="45089" rIns="45089"/>
              <a:lstStyle/>
              <a:p>
                <a:pPr algn="ctr">
                  <a:lnSpc>
                    <a:spcPts val="1704"/>
                  </a:lnSpc>
                </a:pPr>
              </a:p>
            </p:txBody>
          </p:sp>
        </p:grpSp>
        <p:sp>
          <p:nvSpPr>
            <p:cNvPr name="TextBox 46" id="46"/>
            <p:cNvSpPr txBox="true"/>
            <p:nvPr/>
          </p:nvSpPr>
          <p:spPr>
            <a:xfrm rot="0">
              <a:off x="447297" y="1701367"/>
              <a:ext cx="545618" cy="791259"/>
            </a:xfrm>
            <a:prstGeom prst="rect">
              <a:avLst/>
            </a:prstGeom>
          </p:spPr>
          <p:txBody>
            <a:bodyPr anchor="t" rtlCol="false" tIns="0" lIns="0" bIns="0" rIns="0">
              <a:spAutoFit/>
            </a:bodyPr>
            <a:lstStyle/>
            <a:p>
              <a:pPr algn="ctr">
                <a:lnSpc>
                  <a:spcPts val="4623"/>
                </a:lnSpc>
              </a:pPr>
              <a:r>
                <a:rPr lang="en-US" b="true" sz="3302" spc="-72">
                  <a:solidFill>
                    <a:srgbClr val="FFFFFF"/>
                  </a:solidFill>
                  <a:latin typeface="Helvetica World Bold"/>
                  <a:ea typeface="Helvetica World Bold"/>
                  <a:cs typeface="Helvetica World Bold"/>
                  <a:sym typeface="Helvetica World Bold"/>
                </a:rPr>
                <a:t>IC</a:t>
              </a:r>
            </a:p>
          </p:txBody>
        </p:sp>
        <p:sp>
          <p:nvSpPr>
            <p:cNvPr name="TextBox 47" id="47"/>
            <p:cNvSpPr txBox="true"/>
            <p:nvPr/>
          </p:nvSpPr>
          <p:spPr>
            <a:xfrm rot="0">
              <a:off x="1429539" y="1707043"/>
              <a:ext cx="610149" cy="779907"/>
            </a:xfrm>
            <a:prstGeom prst="rect">
              <a:avLst/>
            </a:prstGeom>
          </p:spPr>
          <p:txBody>
            <a:bodyPr anchor="t" rtlCol="false" tIns="0" lIns="0" bIns="0" rIns="0">
              <a:spAutoFit/>
            </a:bodyPr>
            <a:lstStyle/>
            <a:p>
              <a:pPr algn="ctr">
                <a:lnSpc>
                  <a:spcPts val="4551"/>
                </a:lnSpc>
              </a:pPr>
              <a:r>
                <a:rPr lang="en-US" b="true" sz="3251" spc="-71">
                  <a:solidFill>
                    <a:srgbClr val="231F20"/>
                  </a:solidFill>
                  <a:latin typeface="Helvetica World Bold"/>
                  <a:ea typeface="Helvetica World Bold"/>
                  <a:cs typeface="Helvetica World Bold"/>
                  <a:sym typeface="Helvetica World Bold"/>
                </a:rPr>
                <a:t>25</a:t>
              </a:r>
            </a:p>
          </p:txBody>
        </p:sp>
        <p:sp>
          <p:nvSpPr>
            <p:cNvPr name="TextBox 48" id="48"/>
            <p:cNvSpPr txBox="true"/>
            <p:nvPr/>
          </p:nvSpPr>
          <p:spPr>
            <a:xfrm rot="0">
              <a:off x="1264268" y="481195"/>
              <a:ext cx="15572435" cy="1362932"/>
            </a:xfrm>
            <a:prstGeom prst="rect">
              <a:avLst/>
            </a:prstGeom>
          </p:spPr>
          <p:txBody>
            <a:bodyPr anchor="t" rtlCol="false" tIns="0" lIns="0" bIns="0" rIns="0">
              <a:spAutoFit/>
            </a:bodyPr>
            <a:lstStyle/>
            <a:p>
              <a:pPr algn="ctr">
                <a:lnSpc>
                  <a:spcPts val="7839"/>
                </a:lnSpc>
              </a:pPr>
              <a:r>
                <a:rPr lang="en-US" sz="5599" b="true">
                  <a:solidFill>
                    <a:srgbClr val="FFFFFF"/>
                  </a:solidFill>
                  <a:latin typeface="Helvetica World Bold"/>
                  <a:ea typeface="Helvetica World Bold"/>
                  <a:cs typeface="Helvetica World Bold"/>
                  <a:sym typeface="Helvetica World Bold"/>
                </a:rPr>
                <a:t>Impact of Ridesharing</a:t>
              </a:r>
            </a:p>
          </p:txBody>
        </p:sp>
      </p:grpSp>
      <p:sp>
        <p:nvSpPr>
          <p:cNvPr name="Freeform 49" id="49"/>
          <p:cNvSpPr/>
          <p:nvPr/>
        </p:nvSpPr>
        <p:spPr>
          <a:xfrm flipH="false" flipV="false" rot="0">
            <a:off x="3175895" y="2928242"/>
            <a:ext cx="9062497" cy="6611744"/>
          </a:xfrm>
          <a:custGeom>
            <a:avLst/>
            <a:gdLst/>
            <a:ahLst/>
            <a:cxnLst/>
            <a:rect r="r" b="b" t="t" l="l"/>
            <a:pathLst>
              <a:path h="6611744" w="9062497">
                <a:moveTo>
                  <a:pt x="0" y="0"/>
                </a:moveTo>
                <a:lnTo>
                  <a:pt x="9062497" y="0"/>
                </a:lnTo>
                <a:lnTo>
                  <a:pt x="9062497" y="6611743"/>
                </a:lnTo>
                <a:lnTo>
                  <a:pt x="0" y="6611743"/>
                </a:lnTo>
                <a:lnTo>
                  <a:pt x="0" y="0"/>
                </a:lnTo>
                <a:close/>
              </a:path>
            </a:pathLst>
          </a:custGeom>
          <a:blipFill>
            <a:blip r:embed="rId5"/>
            <a:stretch>
              <a:fillRect l="0" t="-307" r="0" b="-307"/>
            </a:stretch>
          </a:blipFill>
          <a:ln w="19050" cap="sq">
            <a:solidFill>
              <a:srgbClr val="000000"/>
            </a:solidFill>
            <a:prstDash val="solid"/>
            <a:miter/>
          </a:ln>
        </p:spPr>
      </p:sp>
      <p:sp>
        <p:nvSpPr>
          <p:cNvPr name="TextBox 50" id="50"/>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name="TextBox 51" id="51"/>
          <p:cNvSpPr txBox="true"/>
          <p:nvPr/>
        </p:nvSpPr>
        <p:spPr>
          <a:xfrm rot="0">
            <a:off x="12238392" y="2918717"/>
            <a:ext cx="5359003" cy="6086854"/>
          </a:xfrm>
          <a:prstGeom prst="rect">
            <a:avLst/>
          </a:prstGeom>
        </p:spPr>
        <p:txBody>
          <a:bodyPr anchor="t" rtlCol="false" tIns="0" lIns="0" bIns="0" rIns="0">
            <a:spAutoFit/>
          </a:bodyPr>
          <a:lstStyle/>
          <a:p>
            <a:pPr algn="l" marL="998393" indent="-499196" lvl="1">
              <a:lnSpc>
                <a:spcPts val="6936"/>
              </a:lnSpc>
              <a:buFont typeface="Arial"/>
              <a:buChar char="•"/>
            </a:pPr>
            <a:r>
              <a:rPr lang="en-US" sz="4624">
                <a:solidFill>
                  <a:srgbClr val="000000"/>
                </a:solidFill>
                <a:latin typeface="Helvetica World"/>
                <a:ea typeface="Helvetica World"/>
                <a:cs typeface="Helvetica World"/>
                <a:sym typeface="Helvetica World"/>
              </a:rPr>
              <a:t>% Change in Ridership after introduction of Uber</a:t>
            </a:r>
          </a:p>
          <a:p>
            <a:pPr algn="l" marL="998393" indent="-499196" lvl="1">
              <a:lnSpc>
                <a:spcPts val="6936"/>
              </a:lnSpc>
              <a:buFont typeface="Arial"/>
              <a:buChar char="•"/>
            </a:pPr>
            <a:r>
              <a:rPr lang="en-US" sz="4624">
                <a:solidFill>
                  <a:srgbClr val="000000"/>
                </a:solidFill>
                <a:latin typeface="Helvetica World"/>
                <a:ea typeface="Helvetica World"/>
                <a:cs typeface="Helvetica World"/>
                <a:sym typeface="Helvetica World"/>
              </a:rPr>
              <a:t>WMATA declined the most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Freeform 3" id="3"/>
          <p:cNvSpPr/>
          <p:nvPr/>
        </p:nvSpPr>
        <p:spPr>
          <a:xfrm flipH="false" flipV="false" rot="0">
            <a:off x="2333190" y="2170939"/>
            <a:ext cx="6323563" cy="7406716"/>
          </a:xfrm>
          <a:custGeom>
            <a:avLst/>
            <a:gdLst/>
            <a:ahLst/>
            <a:cxnLst/>
            <a:rect r="r" b="b" t="t" l="l"/>
            <a:pathLst>
              <a:path h="7406716" w="6323563">
                <a:moveTo>
                  <a:pt x="0" y="0"/>
                </a:moveTo>
                <a:lnTo>
                  <a:pt x="6323563" y="0"/>
                </a:lnTo>
                <a:lnTo>
                  <a:pt x="6323563" y="7406717"/>
                </a:lnTo>
                <a:lnTo>
                  <a:pt x="0" y="7406717"/>
                </a:lnTo>
                <a:lnTo>
                  <a:pt x="0" y="0"/>
                </a:lnTo>
                <a:close/>
              </a:path>
            </a:pathLst>
          </a:custGeom>
          <a:blipFill>
            <a:blip r:embed="rId3"/>
            <a:stretch>
              <a:fillRect l="0" t="0" r="0" b="-4276"/>
            </a:stretch>
          </a:blipFill>
        </p:spPr>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4"/>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5"/>
              <a:stretch>
                <a:fillRect l="0" t="0" r="0" b="0"/>
              </a:stretch>
            </a:blipFill>
          </p:spPr>
        </p:sp>
      </p:grpSp>
      <p:grpSp>
        <p:nvGrpSpPr>
          <p:cNvPr name="Group 28" id="28"/>
          <p:cNvGrpSpPr/>
          <p:nvPr/>
        </p:nvGrpSpPr>
        <p:grpSpPr>
          <a:xfrm rot="0">
            <a:off x="7388170" y="579524"/>
            <a:ext cx="10194885" cy="1591415"/>
            <a:chOff x="0" y="0"/>
            <a:chExt cx="13593180" cy="2121887"/>
          </a:xfrm>
        </p:grpSpPr>
        <p:grpSp>
          <p:nvGrpSpPr>
            <p:cNvPr name="Group 29" id="29"/>
            <p:cNvGrpSpPr/>
            <p:nvPr/>
          </p:nvGrpSpPr>
          <p:grpSpPr>
            <a:xfrm rot="0">
              <a:off x="0" y="0"/>
              <a:ext cx="13593180" cy="2121887"/>
              <a:chOff x="0" y="0"/>
              <a:chExt cx="3198669" cy="499310"/>
            </a:xfrm>
          </p:grpSpPr>
          <p:sp>
            <p:nvSpPr>
              <p:cNvPr name="Freeform 30" id="30"/>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470735"/>
              </a:xfrm>
              <a:prstGeom prst="rect">
                <a:avLst/>
              </a:prstGeom>
            </p:spPr>
            <p:txBody>
              <a:bodyPr anchor="ctr" rtlCol="false" tIns="39882" lIns="39882" bIns="39882" rIns="39882"/>
              <a:lstStyle/>
              <a:p>
                <a:pPr algn="ctr">
                  <a:lnSpc>
                    <a:spcPts val="1704"/>
                  </a:lnSpc>
                </a:pPr>
              </a:p>
            </p:txBody>
          </p:sp>
        </p:grpSp>
        <p:grpSp>
          <p:nvGrpSpPr>
            <p:cNvPr name="Group 32" id="32"/>
            <p:cNvGrpSpPr/>
            <p:nvPr/>
          </p:nvGrpSpPr>
          <p:grpSpPr>
            <a:xfrm rot="0">
              <a:off x="219519" y="1298226"/>
              <a:ext cx="642510" cy="6425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4" id="34"/>
              <p:cNvSpPr txBox="true"/>
              <p:nvPr/>
            </p:nvSpPr>
            <p:spPr>
              <a:xfrm>
                <a:off x="76200" y="104775"/>
                <a:ext cx="660400" cy="631825"/>
              </a:xfrm>
              <a:prstGeom prst="rect">
                <a:avLst/>
              </a:prstGeom>
            </p:spPr>
            <p:txBody>
              <a:bodyPr anchor="ctr" rtlCol="false" tIns="34099" lIns="34099" bIns="34099" rIns="34099"/>
              <a:lstStyle/>
              <a:p>
                <a:pPr algn="ctr">
                  <a:lnSpc>
                    <a:spcPts val="1704"/>
                  </a:lnSpc>
                </a:pPr>
              </a:p>
            </p:txBody>
          </p:sp>
        </p:grpSp>
        <p:grpSp>
          <p:nvGrpSpPr>
            <p:cNvPr name="Group 35" id="35"/>
            <p:cNvGrpSpPr/>
            <p:nvPr/>
          </p:nvGrpSpPr>
          <p:grpSpPr>
            <a:xfrm rot="0">
              <a:off x="981377" y="1298226"/>
              <a:ext cx="642510" cy="6425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7" id="37"/>
              <p:cNvSpPr txBox="true"/>
              <p:nvPr/>
            </p:nvSpPr>
            <p:spPr>
              <a:xfrm>
                <a:off x="76200" y="104775"/>
                <a:ext cx="660400" cy="631825"/>
              </a:xfrm>
              <a:prstGeom prst="rect">
                <a:avLst/>
              </a:prstGeom>
            </p:spPr>
            <p:txBody>
              <a:bodyPr anchor="ctr" rtlCol="false" tIns="34099" lIns="34099" bIns="34099" rIns="34099"/>
              <a:lstStyle/>
              <a:p>
                <a:pPr algn="ctr">
                  <a:lnSpc>
                    <a:spcPts val="1704"/>
                  </a:lnSpc>
                </a:pPr>
              </a:p>
            </p:txBody>
          </p:sp>
        </p:grpSp>
        <p:grpSp>
          <p:nvGrpSpPr>
            <p:cNvPr name="Group 38" id="38"/>
            <p:cNvGrpSpPr/>
            <p:nvPr/>
          </p:nvGrpSpPr>
          <p:grpSpPr>
            <a:xfrm rot="-10800000">
              <a:off x="12669545" y="1225554"/>
              <a:ext cx="634621" cy="63462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104775"/>
                <a:ext cx="660400" cy="631825"/>
              </a:xfrm>
              <a:prstGeom prst="rect">
                <a:avLst/>
              </a:prstGeom>
            </p:spPr>
            <p:txBody>
              <a:bodyPr anchor="ctr" rtlCol="false" tIns="33860" lIns="33860" bIns="33860" rIns="33860"/>
              <a:lstStyle/>
              <a:p>
                <a:pPr algn="ctr">
                  <a:lnSpc>
                    <a:spcPts val="1704"/>
                  </a:lnSpc>
                </a:pPr>
              </a:p>
            </p:txBody>
          </p:sp>
        </p:grpSp>
        <p:grpSp>
          <p:nvGrpSpPr>
            <p:cNvPr name="Group 41" id="41"/>
            <p:cNvGrpSpPr/>
            <p:nvPr/>
          </p:nvGrpSpPr>
          <p:grpSpPr>
            <a:xfrm rot="0">
              <a:off x="12946390" y="1356261"/>
              <a:ext cx="295716" cy="373207"/>
              <a:chOff x="0" y="0"/>
              <a:chExt cx="406400" cy="512895"/>
            </a:xfrm>
          </p:grpSpPr>
          <p:sp>
            <p:nvSpPr>
              <p:cNvPr name="Freeform 42" id="42"/>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43" id="43"/>
              <p:cNvSpPr txBox="true"/>
              <p:nvPr/>
            </p:nvSpPr>
            <p:spPr>
              <a:xfrm>
                <a:off x="177800" y="28575"/>
                <a:ext cx="152400" cy="484320"/>
              </a:xfrm>
              <a:prstGeom prst="rect">
                <a:avLst/>
              </a:prstGeom>
            </p:spPr>
            <p:txBody>
              <a:bodyPr anchor="ctr" rtlCol="false" tIns="33860" lIns="33860" bIns="33860" rIns="33860"/>
              <a:lstStyle/>
              <a:p>
                <a:pPr algn="ctr">
                  <a:lnSpc>
                    <a:spcPts val="1704"/>
                  </a:lnSpc>
                </a:pPr>
              </a:p>
            </p:txBody>
          </p:sp>
        </p:grpSp>
        <p:grpSp>
          <p:nvGrpSpPr>
            <p:cNvPr name="Group 44" id="44"/>
            <p:cNvGrpSpPr/>
            <p:nvPr/>
          </p:nvGrpSpPr>
          <p:grpSpPr>
            <a:xfrm rot="-10800000">
              <a:off x="12731605" y="1491860"/>
              <a:ext cx="362643" cy="102010"/>
              <a:chOff x="0" y="0"/>
              <a:chExt cx="107470" cy="30231"/>
            </a:xfrm>
          </p:grpSpPr>
          <p:sp>
            <p:nvSpPr>
              <p:cNvPr name="Freeform 45" id="45"/>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6" id="46"/>
              <p:cNvSpPr txBox="true"/>
              <p:nvPr/>
            </p:nvSpPr>
            <p:spPr>
              <a:xfrm>
                <a:off x="0" y="28575"/>
                <a:ext cx="107470" cy="1656"/>
              </a:xfrm>
              <a:prstGeom prst="rect">
                <a:avLst/>
              </a:prstGeom>
            </p:spPr>
            <p:txBody>
              <a:bodyPr anchor="ctr" rtlCol="false" tIns="33860" lIns="33860" bIns="33860" rIns="33860"/>
              <a:lstStyle/>
              <a:p>
                <a:pPr algn="ctr">
                  <a:lnSpc>
                    <a:spcPts val="1704"/>
                  </a:lnSpc>
                </a:pPr>
              </a:p>
            </p:txBody>
          </p:sp>
        </p:grpSp>
        <p:sp>
          <p:nvSpPr>
            <p:cNvPr name="TextBox 47" id="47"/>
            <p:cNvSpPr txBox="true"/>
            <p:nvPr/>
          </p:nvSpPr>
          <p:spPr>
            <a:xfrm rot="0">
              <a:off x="335904" y="1280111"/>
              <a:ext cx="409739" cy="591761"/>
            </a:xfrm>
            <a:prstGeom prst="rect">
              <a:avLst/>
            </a:prstGeom>
          </p:spPr>
          <p:txBody>
            <a:bodyPr anchor="t" rtlCol="false" tIns="0" lIns="0" bIns="0" rIns="0">
              <a:spAutoFit/>
            </a:bodyPr>
            <a:lstStyle/>
            <a:p>
              <a:pPr algn="ctr">
                <a:lnSpc>
                  <a:spcPts val="3472"/>
                </a:lnSpc>
              </a:pPr>
              <a:r>
                <a:rPr lang="en-US" b="true" sz="2480" spc="-54">
                  <a:solidFill>
                    <a:srgbClr val="FFFFFF"/>
                  </a:solidFill>
                  <a:latin typeface="Helvetica World Bold"/>
                  <a:ea typeface="Helvetica World Bold"/>
                  <a:cs typeface="Helvetica World Bold"/>
                  <a:sym typeface="Helvetica World Bold"/>
                </a:rPr>
                <a:t>IC</a:t>
              </a:r>
            </a:p>
          </p:txBody>
        </p:sp>
        <p:sp>
          <p:nvSpPr>
            <p:cNvPr name="TextBox 48" id="48"/>
            <p:cNvSpPr txBox="true"/>
            <p:nvPr/>
          </p:nvSpPr>
          <p:spPr>
            <a:xfrm rot="0">
              <a:off x="1073532" y="1274849"/>
              <a:ext cx="458200" cy="592761"/>
            </a:xfrm>
            <a:prstGeom prst="rect">
              <a:avLst/>
            </a:prstGeom>
          </p:spPr>
          <p:txBody>
            <a:bodyPr anchor="t" rtlCol="false" tIns="0" lIns="0" bIns="0" rIns="0">
              <a:spAutoFit/>
            </a:bodyPr>
            <a:lstStyle/>
            <a:p>
              <a:pPr algn="ctr">
                <a:lnSpc>
                  <a:spcPts val="3417"/>
                </a:lnSpc>
              </a:pPr>
              <a:r>
                <a:rPr lang="en-US" b="true" sz="2441" spc="-53">
                  <a:solidFill>
                    <a:srgbClr val="231F20"/>
                  </a:solidFill>
                  <a:latin typeface="Helvetica World Bold"/>
                  <a:ea typeface="Helvetica World Bold"/>
                  <a:cs typeface="Helvetica World Bold"/>
                  <a:sym typeface="Helvetica World Bold"/>
                </a:rPr>
                <a:t>25</a:t>
              </a:r>
            </a:p>
          </p:txBody>
        </p:sp>
        <p:sp>
          <p:nvSpPr>
            <p:cNvPr name="TextBox 49" id="49"/>
            <p:cNvSpPr txBox="true"/>
            <p:nvPr/>
          </p:nvSpPr>
          <p:spPr>
            <a:xfrm rot="0">
              <a:off x="949420" y="359098"/>
              <a:ext cx="11694340" cy="1107688"/>
            </a:xfrm>
            <a:prstGeom prst="rect">
              <a:avLst/>
            </a:prstGeom>
          </p:spPr>
          <p:txBody>
            <a:bodyPr anchor="t" rtlCol="false" tIns="0" lIns="0" bIns="0" rIns="0">
              <a:spAutoFit/>
            </a:bodyPr>
            <a:lstStyle/>
            <a:p>
              <a:pPr algn="ctr">
                <a:lnSpc>
                  <a:spcPts val="6447"/>
                </a:lnSpc>
              </a:pPr>
              <a:r>
                <a:rPr lang="en-US" sz="4605" b="true">
                  <a:solidFill>
                    <a:srgbClr val="FFFFFF"/>
                  </a:solidFill>
                  <a:latin typeface="Helvetica World Bold"/>
                  <a:ea typeface="Helvetica World Bold"/>
                  <a:cs typeface="Helvetica World Bold"/>
                  <a:sym typeface="Helvetica World Bold"/>
                </a:rPr>
                <a:t>DC Crime Analysis</a:t>
              </a:r>
            </a:p>
          </p:txBody>
        </p:sp>
      </p:grpSp>
      <p:sp>
        <p:nvSpPr>
          <p:cNvPr name="TextBox 50" id="50"/>
          <p:cNvSpPr txBox="true"/>
          <p:nvPr/>
        </p:nvSpPr>
        <p:spPr>
          <a:xfrm rot="0">
            <a:off x="2333190" y="9795273"/>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name="TextBox 51" id="51"/>
          <p:cNvSpPr txBox="true"/>
          <p:nvPr/>
        </p:nvSpPr>
        <p:spPr>
          <a:xfrm rot="0">
            <a:off x="8923453" y="2659571"/>
            <a:ext cx="6145266" cy="1773965"/>
          </a:xfrm>
          <a:prstGeom prst="rect">
            <a:avLst/>
          </a:prstGeom>
        </p:spPr>
        <p:txBody>
          <a:bodyPr anchor="t" rtlCol="false" tIns="0" lIns="0" bIns="0" rIns="0">
            <a:spAutoFit/>
          </a:bodyPr>
          <a:lstStyle/>
          <a:p>
            <a:pPr algn="l" marL="1138342" indent="-569171" lvl="1">
              <a:lnSpc>
                <a:spcPts val="7117"/>
              </a:lnSpc>
              <a:buFont typeface="Arial"/>
              <a:buChar char="•"/>
            </a:pPr>
            <a:r>
              <a:rPr lang="en-US" sz="5272">
                <a:solidFill>
                  <a:srgbClr val="000000"/>
                </a:solidFill>
                <a:latin typeface="Helvetica World"/>
                <a:ea typeface="Helvetica World"/>
                <a:cs typeface="Helvetica World"/>
                <a:sym typeface="Helvetica World"/>
              </a:rPr>
              <a:t>Mapped 34,220 reported crimes</a:t>
            </a:r>
          </a:p>
        </p:txBody>
      </p:sp>
      <p:sp>
        <p:nvSpPr>
          <p:cNvPr name="TextBox 52" id="52"/>
          <p:cNvSpPr txBox="true"/>
          <p:nvPr/>
        </p:nvSpPr>
        <p:spPr>
          <a:xfrm rot="0">
            <a:off x="8923453" y="5142655"/>
            <a:ext cx="3616708" cy="1586111"/>
          </a:xfrm>
          <a:prstGeom prst="rect">
            <a:avLst/>
          </a:prstGeom>
        </p:spPr>
        <p:txBody>
          <a:bodyPr anchor="t" rtlCol="false" tIns="0" lIns="0" bIns="0" rIns="0">
            <a:spAutoFit/>
          </a:bodyPr>
          <a:lstStyle/>
          <a:p>
            <a:pPr algn="l">
              <a:lnSpc>
                <a:spcPts val="11798"/>
              </a:lnSpc>
            </a:pPr>
            <a:r>
              <a:rPr lang="en-US" sz="8739" b="true">
                <a:solidFill>
                  <a:srgbClr val="000000"/>
                </a:solidFill>
                <a:latin typeface="Helvetica World Bold"/>
                <a:ea typeface="Helvetica World Bold"/>
                <a:cs typeface="Helvetica World Bold"/>
                <a:sym typeface="Helvetica World Bold"/>
              </a:rPr>
              <a:t>13,259</a:t>
            </a:r>
          </a:p>
        </p:txBody>
      </p:sp>
      <p:sp>
        <p:nvSpPr>
          <p:cNvPr name="TextBox 53" id="53"/>
          <p:cNvSpPr txBox="true"/>
          <p:nvPr/>
        </p:nvSpPr>
        <p:spPr>
          <a:xfrm rot="0">
            <a:off x="12806861" y="5057775"/>
            <a:ext cx="4523716" cy="1927697"/>
          </a:xfrm>
          <a:prstGeom prst="rect">
            <a:avLst/>
          </a:prstGeom>
        </p:spPr>
        <p:txBody>
          <a:bodyPr anchor="t" rtlCol="false" tIns="0" lIns="0" bIns="0" rIns="0">
            <a:spAutoFit/>
          </a:bodyPr>
          <a:lstStyle/>
          <a:p>
            <a:pPr algn="ctr">
              <a:lnSpc>
                <a:spcPts val="7142"/>
              </a:lnSpc>
            </a:pPr>
            <a:r>
              <a:rPr lang="en-US" sz="5290" i="true">
                <a:solidFill>
                  <a:srgbClr val="000000"/>
                </a:solidFill>
                <a:latin typeface="Helvetica World Italics"/>
                <a:ea typeface="Helvetica World Italics"/>
                <a:cs typeface="Helvetica World Italics"/>
                <a:sym typeface="Helvetica World Italics"/>
              </a:rPr>
              <a:t>Theft/Robbery/Burglary</a:t>
            </a:r>
          </a:p>
        </p:txBody>
      </p:sp>
      <p:sp>
        <p:nvSpPr>
          <p:cNvPr name="TextBox 54" id="54"/>
          <p:cNvSpPr txBox="true"/>
          <p:nvPr/>
        </p:nvSpPr>
        <p:spPr>
          <a:xfrm rot="0">
            <a:off x="10503260" y="7098229"/>
            <a:ext cx="1982353" cy="1571466"/>
          </a:xfrm>
          <a:prstGeom prst="rect">
            <a:avLst/>
          </a:prstGeom>
        </p:spPr>
        <p:txBody>
          <a:bodyPr anchor="t" rtlCol="false" tIns="0" lIns="0" bIns="0" rIns="0">
            <a:spAutoFit/>
          </a:bodyPr>
          <a:lstStyle/>
          <a:p>
            <a:pPr algn="l">
              <a:lnSpc>
                <a:spcPts val="11798"/>
              </a:lnSpc>
            </a:pPr>
            <a:r>
              <a:rPr lang="en-US" sz="8739" b="true">
                <a:solidFill>
                  <a:srgbClr val="000000"/>
                </a:solidFill>
                <a:latin typeface="Helvetica World Bold"/>
                <a:ea typeface="Helvetica World Bold"/>
                <a:cs typeface="Helvetica World Bold"/>
                <a:sym typeface="Helvetica World Bold"/>
              </a:rPr>
              <a:t>274 </a:t>
            </a:r>
          </a:p>
        </p:txBody>
      </p:sp>
      <p:sp>
        <p:nvSpPr>
          <p:cNvPr name="TextBox 55" id="55"/>
          <p:cNvSpPr txBox="true"/>
          <p:nvPr/>
        </p:nvSpPr>
        <p:spPr>
          <a:xfrm rot="0">
            <a:off x="13273574" y="7395047"/>
            <a:ext cx="3590291" cy="1015930"/>
          </a:xfrm>
          <a:prstGeom prst="rect">
            <a:avLst/>
          </a:prstGeom>
        </p:spPr>
        <p:txBody>
          <a:bodyPr anchor="t" rtlCol="false" tIns="0" lIns="0" bIns="0" rIns="0">
            <a:spAutoFit/>
          </a:bodyPr>
          <a:lstStyle/>
          <a:p>
            <a:pPr algn="ctr">
              <a:lnSpc>
                <a:spcPts val="7553"/>
              </a:lnSpc>
            </a:pPr>
            <a:r>
              <a:rPr lang="en-US" sz="5595" i="true">
                <a:solidFill>
                  <a:srgbClr val="000000"/>
                </a:solidFill>
                <a:latin typeface="Helvetica World Italics"/>
                <a:ea typeface="Helvetica World Italics"/>
                <a:cs typeface="Helvetica World Italics"/>
                <a:sym typeface="Helvetica World Italics"/>
              </a:rPr>
              <a:t>Homicides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0714" t="-27205" r="-57770" b="-50807"/>
            </a:stretch>
          </a:blipFill>
        </p:spPr>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4"/>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5"/>
              <a:stretch>
                <a:fillRect l="0" t="0" r="0" b="0"/>
              </a:stretch>
            </a:blipFill>
          </p:spPr>
        </p:sp>
      </p:grpSp>
      <p:grpSp>
        <p:nvGrpSpPr>
          <p:cNvPr name="Group 28" id="28"/>
          <p:cNvGrpSpPr/>
          <p:nvPr/>
        </p:nvGrpSpPr>
        <p:grpSpPr>
          <a:xfrm rot="0">
            <a:off x="7388170" y="579524"/>
            <a:ext cx="10194885" cy="1591415"/>
            <a:chOff x="0" y="0"/>
            <a:chExt cx="13593180" cy="2121887"/>
          </a:xfrm>
        </p:grpSpPr>
        <p:grpSp>
          <p:nvGrpSpPr>
            <p:cNvPr name="Group 29" id="29"/>
            <p:cNvGrpSpPr/>
            <p:nvPr/>
          </p:nvGrpSpPr>
          <p:grpSpPr>
            <a:xfrm rot="0">
              <a:off x="0" y="0"/>
              <a:ext cx="13593180" cy="2121887"/>
              <a:chOff x="0" y="0"/>
              <a:chExt cx="3198669" cy="499310"/>
            </a:xfrm>
          </p:grpSpPr>
          <p:sp>
            <p:nvSpPr>
              <p:cNvPr name="Freeform 30" id="30"/>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470735"/>
              </a:xfrm>
              <a:prstGeom prst="rect">
                <a:avLst/>
              </a:prstGeom>
            </p:spPr>
            <p:txBody>
              <a:bodyPr anchor="ctr" rtlCol="false" tIns="39882" lIns="39882" bIns="39882" rIns="39882"/>
              <a:lstStyle/>
              <a:p>
                <a:pPr algn="ctr">
                  <a:lnSpc>
                    <a:spcPts val="1704"/>
                  </a:lnSpc>
                </a:pPr>
              </a:p>
            </p:txBody>
          </p:sp>
        </p:grpSp>
        <p:grpSp>
          <p:nvGrpSpPr>
            <p:cNvPr name="Group 32" id="32"/>
            <p:cNvGrpSpPr/>
            <p:nvPr/>
          </p:nvGrpSpPr>
          <p:grpSpPr>
            <a:xfrm rot="0">
              <a:off x="219519" y="1298226"/>
              <a:ext cx="642510" cy="6425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4" id="34"/>
              <p:cNvSpPr txBox="true"/>
              <p:nvPr/>
            </p:nvSpPr>
            <p:spPr>
              <a:xfrm>
                <a:off x="76200" y="104775"/>
                <a:ext cx="660400" cy="631825"/>
              </a:xfrm>
              <a:prstGeom prst="rect">
                <a:avLst/>
              </a:prstGeom>
            </p:spPr>
            <p:txBody>
              <a:bodyPr anchor="ctr" rtlCol="false" tIns="34099" lIns="34099" bIns="34099" rIns="34099"/>
              <a:lstStyle/>
              <a:p>
                <a:pPr algn="ctr">
                  <a:lnSpc>
                    <a:spcPts val="1704"/>
                  </a:lnSpc>
                </a:pPr>
              </a:p>
            </p:txBody>
          </p:sp>
        </p:grpSp>
        <p:grpSp>
          <p:nvGrpSpPr>
            <p:cNvPr name="Group 35" id="35"/>
            <p:cNvGrpSpPr/>
            <p:nvPr/>
          </p:nvGrpSpPr>
          <p:grpSpPr>
            <a:xfrm rot="0">
              <a:off x="981377" y="1298226"/>
              <a:ext cx="642510" cy="6425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7" id="37"/>
              <p:cNvSpPr txBox="true"/>
              <p:nvPr/>
            </p:nvSpPr>
            <p:spPr>
              <a:xfrm>
                <a:off x="76200" y="104775"/>
                <a:ext cx="660400" cy="631825"/>
              </a:xfrm>
              <a:prstGeom prst="rect">
                <a:avLst/>
              </a:prstGeom>
            </p:spPr>
            <p:txBody>
              <a:bodyPr anchor="ctr" rtlCol="false" tIns="34099" lIns="34099" bIns="34099" rIns="34099"/>
              <a:lstStyle/>
              <a:p>
                <a:pPr algn="ctr">
                  <a:lnSpc>
                    <a:spcPts val="1704"/>
                  </a:lnSpc>
                </a:pPr>
              </a:p>
            </p:txBody>
          </p:sp>
        </p:grpSp>
        <p:grpSp>
          <p:nvGrpSpPr>
            <p:cNvPr name="Group 38" id="38"/>
            <p:cNvGrpSpPr/>
            <p:nvPr/>
          </p:nvGrpSpPr>
          <p:grpSpPr>
            <a:xfrm rot="-10800000">
              <a:off x="12669545" y="1225554"/>
              <a:ext cx="634621" cy="63462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104775"/>
                <a:ext cx="660400" cy="631825"/>
              </a:xfrm>
              <a:prstGeom prst="rect">
                <a:avLst/>
              </a:prstGeom>
            </p:spPr>
            <p:txBody>
              <a:bodyPr anchor="ctr" rtlCol="false" tIns="33860" lIns="33860" bIns="33860" rIns="33860"/>
              <a:lstStyle/>
              <a:p>
                <a:pPr algn="ctr">
                  <a:lnSpc>
                    <a:spcPts val="1704"/>
                  </a:lnSpc>
                </a:pPr>
              </a:p>
            </p:txBody>
          </p:sp>
        </p:grpSp>
        <p:grpSp>
          <p:nvGrpSpPr>
            <p:cNvPr name="Group 41" id="41"/>
            <p:cNvGrpSpPr/>
            <p:nvPr/>
          </p:nvGrpSpPr>
          <p:grpSpPr>
            <a:xfrm rot="0">
              <a:off x="12946390" y="1356261"/>
              <a:ext cx="295716" cy="373207"/>
              <a:chOff x="0" y="0"/>
              <a:chExt cx="406400" cy="512895"/>
            </a:xfrm>
          </p:grpSpPr>
          <p:sp>
            <p:nvSpPr>
              <p:cNvPr name="Freeform 42" id="42"/>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43" id="43"/>
              <p:cNvSpPr txBox="true"/>
              <p:nvPr/>
            </p:nvSpPr>
            <p:spPr>
              <a:xfrm>
                <a:off x="177800" y="28575"/>
                <a:ext cx="152400" cy="484320"/>
              </a:xfrm>
              <a:prstGeom prst="rect">
                <a:avLst/>
              </a:prstGeom>
            </p:spPr>
            <p:txBody>
              <a:bodyPr anchor="ctr" rtlCol="false" tIns="33860" lIns="33860" bIns="33860" rIns="33860"/>
              <a:lstStyle/>
              <a:p>
                <a:pPr algn="ctr">
                  <a:lnSpc>
                    <a:spcPts val="1704"/>
                  </a:lnSpc>
                </a:pPr>
              </a:p>
            </p:txBody>
          </p:sp>
        </p:grpSp>
        <p:grpSp>
          <p:nvGrpSpPr>
            <p:cNvPr name="Group 44" id="44"/>
            <p:cNvGrpSpPr/>
            <p:nvPr/>
          </p:nvGrpSpPr>
          <p:grpSpPr>
            <a:xfrm rot="-10800000">
              <a:off x="12731605" y="1491860"/>
              <a:ext cx="362643" cy="102010"/>
              <a:chOff x="0" y="0"/>
              <a:chExt cx="107470" cy="30231"/>
            </a:xfrm>
          </p:grpSpPr>
          <p:sp>
            <p:nvSpPr>
              <p:cNvPr name="Freeform 45" id="45"/>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6" id="46"/>
              <p:cNvSpPr txBox="true"/>
              <p:nvPr/>
            </p:nvSpPr>
            <p:spPr>
              <a:xfrm>
                <a:off x="0" y="28575"/>
                <a:ext cx="107470" cy="1656"/>
              </a:xfrm>
              <a:prstGeom prst="rect">
                <a:avLst/>
              </a:prstGeom>
            </p:spPr>
            <p:txBody>
              <a:bodyPr anchor="ctr" rtlCol="false" tIns="33860" lIns="33860" bIns="33860" rIns="33860"/>
              <a:lstStyle/>
              <a:p>
                <a:pPr algn="ctr">
                  <a:lnSpc>
                    <a:spcPts val="1704"/>
                  </a:lnSpc>
                </a:pPr>
              </a:p>
            </p:txBody>
          </p:sp>
        </p:grpSp>
        <p:sp>
          <p:nvSpPr>
            <p:cNvPr name="TextBox 47" id="47"/>
            <p:cNvSpPr txBox="true"/>
            <p:nvPr/>
          </p:nvSpPr>
          <p:spPr>
            <a:xfrm rot="0">
              <a:off x="335904" y="1280111"/>
              <a:ext cx="409739" cy="591761"/>
            </a:xfrm>
            <a:prstGeom prst="rect">
              <a:avLst/>
            </a:prstGeom>
          </p:spPr>
          <p:txBody>
            <a:bodyPr anchor="t" rtlCol="false" tIns="0" lIns="0" bIns="0" rIns="0">
              <a:spAutoFit/>
            </a:bodyPr>
            <a:lstStyle/>
            <a:p>
              <a:pPr algn="ctr">
                <a:lnSpc>
                  <a:spcPts val="3472"/>
                </a:lnSpc>
              </a:pPr>
              <a:r>
                <a:rPr lang="en-US" b="true" sz="2480" spc="-54">
                  <a:solidFill>
                    <a:srgbClr val="FFFFFF"/>
                  </a:solidFill>
                  <a:latin typeface="Helvetica World Bold"/>
                  <a:ea typeface="Helvetica World Bold"/>
                  <a:cs typeface="Helvetica World Bold"/>
                  <a:sym typeface="Helvetica World Bold"/>
                </a:rPr>
                <a:t>IC</a:t>
              </a:r>
            </a:p>
          </p:txBody>
        </p:sp>
        <p:sp>
          <p:nvSpPr>
            <p:cNvPr name="TextBox 48" id="48"/>
            <p:cNvSpPr txBox="true"/>
            <p:nvPr/>
          </p:nvSpPr>
          <p:spPr>
            <a:xfrm rot="0">
              <a:off x="1073532" y="1274849"/>
              <a:ext cx="458200" cy="592761"/>
            </a:xfrm>
            <a:prstGeom prst="rect">
              <a:avLst/>
            </a:prstGeom>
          </p:spPr>
          <p:txBody>
            <a:bodyPr anchor="t" rtlCol="false" tIns="0" lIns="0" bIns="0" rIns="0">
              <a:spAutoFit/>
            </a:bodyPr>
            <a:lstStyle/>
            <a:p>
              <a:pPr algn="ctr">
                <a:lnSpc>
                  <a:spcPts val="3417"/>
                </a:lnSpc>
              </a:pPr>
              <a:r>
                <a:rPr lang="en-US" b="true" sz="2441" spc="-53">
                  <a:solidFill>
                    <a:srgbClr val="231F20"/>
                  </a:solidFill>
                  <a:latin typeface="Helvetica World Bold"/>
                  <a:ea typeface="Helvetica World Bold"/>
                  <a:cs typeface="Helvetica World Bold"/>
                  <a:sym typeface="Helvetica World Bold"/>
                </a:rPr>
                <a:t>25</a:t>
              </a:r>
            </a:p>
          </p:txBody>
        </p:sp>
        <p:sp>
          <p:nvSpPr>
            <p:cNvPr name="TextBox 49" id="49"/>
            <p:cNvSpPr txBox="true"/>
            <p:nvPr/>
          </p:nvSpPr>
          <p:spPr>
            <a:xfrm rot="0">
              <a:off x="949420" y="359098"/>
              <a:ext cx="11694340" cy="1107688"/>
            </a:xfrm>
            <a:prstGeom prst="rect">
              <a:avLst/>
            </a:prstGeom>
          </p:spPr>
          <p:txBody>
            <a:bodyPr anchor="t" rtlCol="false" tIns="0" lIns="0" bIns="0" rIns="0">
              <a:spAutoFit/>
            </a:bodyPr>
            <a:lstStyle/>
            <a:p>
              <a:pPr algn="ctr">
                <a:lnSpc>
                  <a:spcPts val="6447"/>
                </a:lnSpc>
              </a:pPr>
              <a:r>
                <a:rPr lang="en-US" sz="4605" b="true">
                  <a:solidFill>
                    <a:srgbClr val="FFFFFF"/>
                  </a:solidFill>
                  <a:latin typeface="Helvetica World Bold"/>
                  <a:ea typeface="Helvetica World Bold"/>
                  <a:cs typeface="Helvetica World Bold"/>
                  <a:sym typeface="Helvetica World Bold"/>
                </a:rPr>
                <a:t>DC Crime Analysis</a:t>
              </a:r>
            </a:p>
          </p:txBody>
        </p:sp>
      </p:grpSp>
      <p:grpSp>
        <p:nvGrpSpPr>
          <p:cNvPr name="Group 50" id="50"/>
          <p:cNvGrpSpPr/>
          <p:nvPr/>
        </p:nvGrpSpPr>
        <p:grpSpPr>
          <a:xfrm rot="-6787457">
            <a:off x="5253446" y="6096104"/>
            <a:ext cx="920727" cy="1255274"/>
            <a:chOff x="0" y="0"/>
            <a:chExt cx="596178" cy="812800"/>
          </a:xfrm>
        </p:grpSpPr>
        <p:sp>
          <p:nvSpPr>
            <p:cNvPr name="Freeform 51" id="51"/>
            <p:cNvSpPr/>
            <p:nvPr/>
          </p:nvSpPr>
          <p:spPr>
            <a:xfrm flipH="false" flipV="false" rot="0">
              <a:off x="0" y="0"/>
              <a:ext cx="596178" cy="812800"/>
            </a:xfrm>
            <a:custGeom>
              <a:avLst/>
              <a:gdLst/>
              <a:ahLst/>
              <a:cxnLst/>
              <a:rect r="r" b="b" t="t" l="l"/>
              <a:pathLst>
                <a:path h="812800" w="596178">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sp>
        <p:sp>
          <p:nvSpPr>
            <p:cNvPr name="TextBox 52" id="52"/>
            <p:cNvSpPr txBox="true"/>
            <p:nvPr/>
          </p:nvSpPr>
          <p:spPr>
            <a:xfrm>
              <a:off x="203200" y="28575"/>
              <a:ext cx="189778" cy="682625"/>
            </a:xfrm>
            <a:prstGeom prst="rect">
              <a:avLst/>
            </a:prstGeom>
          </p:spPr>
          <p:txBody>
            <a:bodyPr anchor="ctr" rtlCol="false" tIns="50800" lIns="50800" bIns="50800" rIns="50800"/>
            <a:lstStyle/>
            <a:p>
              <a:pPr algn="ctr">
                <a:lnSpc>
                  <a:spcPts val="1704"/>
                </a:lnSpc>
              </a:pPr>
            </a:p>
          </p:txBody>
        </p:sp>
      </p:grpSp>
      <p:grpSp>
        <p:nvGrpSpPr>
          <p:cNvPr name="Group 53" id="53"/>
          <p:cNvGrpSpPr/>
          <p:nvPr/>
        </p:nvGrpSpPr>
        <p:grpSpPr>
          <a:xfrm rot="-8892254">
            <a:off x="11702962" y="3566713"/>
            <a:ext cx="920727" cy="1255274"/>
            <a:chOff x="0" y="0"/>
            <a:chExt cx="596178" cy="812800"/>
          </a:xfrm>
        </p:grpSpPr>
        <p:sp>
          <p:nvSpPr>
            <p:cNvPr name="Freeform 54" id="54"/>
            <p:cNvSpPr/>
            <p:nvPr/>
          </p:nvSpPr>
          <p:spPr>
            <a:xfrm flipH="false" flipV="false" rot="0">
              <a:off x="0" y="0"/>
              <a:ext cx="596178" cy="812800"/>
            </a:xfrm>
            <a:custGeom>
              <a:avLst/>
              <a:gdLst/>
              <a:ahLst/>
              <a:cxnLst/>
              <a:rect r="r" b="b" t="t" l="l"/>
              <a:pathLst>
                <a:path h="812800" w="596178">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sp>
        <p:sp>
          <p:nvSpPr>
            <p:cNvPr name="TextBox 55" id="55"/>
            <p:cNvSpPr txBox="true"/>
            <p:nvPr/>
          </p:nvSpPr>
          <p:spPr>
            <a:xfrm>
              <a:off x="203200" y="28575"/>
              <a:ext cx="189778" cy="682625"/>
            </a:xfrm>
            <a:prstGeom prst="rect">
              <a:avLst/>
            </a:prstGeom>
          </p:spPr>
          <p:txBody>
            <a:bodyPr anchor="ctr" rtlCol="false" tIns="50800" lIns="50800" bIns="50800" rIns="50800"/>
            <a:lstStyle/>
            <a:p>
              <a:pPr algn="ctr">
                <a:lnSpc>
                  <a:spcPts val="1704"/>
                </a:lnSpc>
              </a:pPr>
            </a:p>
          </p:txBody>
        </p:sp>
      </p:grpSp>
      <p:grpSp>
        <p:nvGrpSpPr>
          <p:cNvPr name="Group 56" id="56"/>
          <p:cNvGrpSpPr/>
          <p:nvPr/>
        </p:nvGrpSpPr>
        <p:grpSpPr>
          <a:xfrm rot="9872267">
            <a:off x="16949109" y="4803022"/>
            <a:ext cx="920727" cy="1255274"/>
            <a:chOff x="0" y="0"/>
            <a:chExt cx="596178" cy="812800"/>
          </a:xfrm>
        </p:grpSpPr>
        <p:sp>
          <p:nvSpPr>
            <p:cNvPr name="Freeform 57" id="57"/>
            <p:cNvSpPr/>
            <p:nvPr/>
          </p:nvSpPr>
          <p:spPr>
            <a:xfrm flipH="false" flipV="false" rot="0">
              <a:off x="0" y="0"/>
              <a:ext cx="596178" cy="812800"/>
            </a:xfrm>
            <a:custGeom>
              <a:avLst/>
              <a:gdLst/>
              <a:ahLst/>
              <a:cxnLst/>
              <a:rect r="r" b="b" t="t" l="l"/>
              <a:pathLst>
                <a:path h="812800" w="596178">
                  <a:moveTo>
                    <a:pt x="298089" y="812800"/>
                  </a:moveTo>
                  <a:lnTo>
                    <a:pt x="0" y="406400"/>
                  </a:lnTo>
                  <a:lnTo>
                    <a:pt x="203200" y="406400"/>
                  </a:lnTo>
                  <a:lnTo>
                    <a:pt x="203200" y="0"/>
                  </a:lnTo>
                  <a:lnTo>
                    <a:pt x="392978" y="0"/>
                  </a:lnTo>
                  <a:lnTo>
                    <a:pt x="392978" y="406400"/>
                  </a:lnTo>
                  <a:lnTo>
                    <a:pt x="596178" y="406400"/>
                  </a:lnTo>
                  <a:lnTo>
                    <a:pt x="298089" y="812800"/>
                  </a:lnTo>
                  <a:close/>
                </a:path>
              </a:pathLst>
            </a:custGeom>
            <a:solidFill>
              <a:srgbClr val="FF3131"/>
            </a:solidFill>
            <a:ln w="57150" cap="sq">
              <a:solidFill>
                <a:srgbClr val="000000"/>
              </a:solidFill>
              <a:prstDash val="solid"/>
              <a:miter/>
            </a:ln>
          </p:spPr>
        </p:sp>
        <p:sp>
          <p:nvSpPr>
            <p:cNvPr name="TextBox 58" id="58"/>
            <p:cNvSpPr txBox="true"/>
            <p:nvPr/>
          </p:nvSpPr>
          <p:spPr>
            <a:xfrm>
              <a:off x="203200" y="28575"/>
              <a:ext cx="189778" cy="682625"/>
            </a:xfrm>
            <a:prstGeom prst="rect">
              <a:avLst/>
            </a:prstGeom>
          </p:spPr>
          <p:txBody>
            <a:bodyPr anchor="ctr" rtlCol="false" tIns="50800" lIns="50800" bIns="50800" rIns="50800"/>
            <a:lstStyle/>
            <a:p>
              <a:pPr algn="ctr">
                <a:lnSpc>
                  <a:spcPts val="1704"/>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Freeform 3" id="3"/>
          <p:cNvSpPr/>
          <p:nvPr/>
        </p:nvSpPr>
        <p:spPr>
          <a:xfrm flipH="false" flipV="false" rot="0">
            <a:off x="0" y="0"/>
            <a:ext cx="18288000" cy="10386743"/>
          </a:xfrm>
          <a:custGeom>
            <a:avLst/>
            <a:gdLst/>
            <a:ahLst/>
            <a:cxnLst/>
            <a:rect r="r" b="b" t="t" l="l"/>
            <a:pathLst>
              <a:path h="10386743" w="18288000">
                <a:moveTo>
                  <a:pt x="0" y="0"/>
                </a:moveTo>
                <a:lnTo>
                  <a:pt x="18288000" y="0"/>
                </a:lnTo>
                <a:lnTo>
                  <a:pt x="18288000" y="10386743"/>
                </a:lnTo>
                <a:lnTo>
                  <a:pt x="0" y="10386743"/>
                </a:lnTo>
                <a:lnTo>
                  <a:pt x="0" y="0"/>
                </a:lnTo>
                <a:close/>
              </a:path>
            </a:pathLst>
          </a:custGeom>
          <a:blipFill>
            <a:blip r:embed="rId3"/>
            <a:stretch>
              <a:fillRect l="-3402" t="-53714" r="-48864" b="-10160"/>
            </a:stretch>
          </a:blipFill>
        </p:spPr>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4"/>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5"/>
              <a:stretch>
                <a:fillRect l="0" t="0" r="0" b="0"/>
              </a:stretch>
            </a:blipFill>
          </p:spPr>
        </p:sp>
      </p:grpSp>
      <p:grpSp>
        <p:nvGrpSpPr>
          <p:cNvPr name="Group 28" id="28"/>
          <p:cNvGrpSpPr/>
          <p:nvPr/>
        </p:nvGrpSpPr>
        <p:grpSpPr>
          <a:xfrm rot="0">
            <a:off x="7388170" y="579524"/>
            <a:ext cx="10194885" cy="1591415"/>
            <a:chOff x="0" y="0"/>
            <a:chExt cx="13593180" cy="2121887"/>
          </a:xfrm>
        </p:grpSpPr>
        <p:grpSp>
          <p:nvGrpSpPr>
            <p:cNvPr name="Group 29" id="29"/>
            <p:cNvGrpSpPr/>
            <p:nvPr/>
          </p:nvGrpSpPr>
          <p:grpSpPr>
            <a:xfrm rot="0">
              <a:off x="0" y="0"/>
              <a:ext cx="13593180" cy="2121887"/>
              <a:chOff x="0" y="0"/>
              <a:chExt cx="3198669" cy="499310"/>
            </a:xfrm>
          </p:grpSpPr>
          <p:sp>
            <p:nvSpPr>
              <p:cNvPr name="Freeform 30" id="30"/>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470735"/>
              </a:xfrm>
              <a:prstGeom prst="rect">
                <a:avLst/>
              </a:prstGeom>
            </p:spPr>
            <p:txBody>
              <a:bodyPr anchor="ctr" rtlCol="false" tIns="39882" lIns="39882" bIns="39882" rIns="39882"/>
              <a:lstStyle/>
              <a:p>
                <a:pPr algn="ctr">
                  <a:lnSpc>
                    <a:spcPts val="1704"/>
                  </a:lnSpc>
                </a:pPr>
              </a:p>
            </p:txBody>
          </p:sp>
        </p:grpSp>
        <p:grpSp>
          <p:nvGrpSpPr>
            <p:cNvPr name="Group 32" id="32"/>
            <p:cNvGrpSpPr/>
            <p:nvPr/>
          </p:nvGrpSpPr>
          <p:grpSpPr>
            <a:xfrm rot="0">
              <a:off x="219519" y="1298226"/>
              <a:ext cx="642510" cy="6425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4" id="34"/>
              <p:cNvSpPr txBox="true"/>
              <p:nvPr/>
            </p:nvSpPr>
            <p:spPr>
              <a:xfrm>
                <a:off x="76200" y="104775"/>
                <a:ext cx="660400" cy="631825"/>
              </a:xfrm>
              <a:prstGeom prst="rect">
                <a:avLst/>
              </a:prstGeom>
            </p:spPr>
            <p:txBody>
              <a:bodyPr anchor="ctr" rtlCol="false" tIns="34099" lIns="34099" bIns="34099" rIns="34099"/>
              <a:lstStyle/>
              <a:p>
                <a:pPr algn="ctr">
                  <a:lnSpc>
                    <a:spcPts val="1704"/>
                  </a:lnSpc>
                </a:pPr>
              </a:p>
            </p:txBody>
          </p:sp>
        </p:grpSp>
        <p:grpSp>
          <p:nvGrpSpPr>
            <p:cNvPr name="Group 35" id="35"/>
            <p:cNvGrpSpPr/>
            <p:nvPr/>
          </p:nvGrpSpPr>
          <p:grpSpPr>
            <a:xfrm rot="0">
              <a:off x="981377" y="1298226"/>
              <a:ext cx="642510" cy="6425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7" id="37"/>
              <p:cNvSpPr txBox="true"/>
              <p:nvPr/>
            </p:nvSpPr>
            <p:spPr>
              <a:xfrm>
                <a:off x="76200" y="104775"/>
                <a:ext cx="660400" cy="631825"/>
              </a:xfrm>
              <a:prstGeom prst="rect">
                <a:avLst/>
              </a:prstGeom>
            </p:spPr>
            <p:txBody>
              <a:bodyPr anchor="ctr" rtlCol="false" tIns="34099" lIns="34099" bIns="34099" rIns="34099"/>
              <a:lstStyle/>
              <a:p>
                <a:pPr algn="ctr">
                  <a:lnSpc>
                    <a:spcPts val="1704"/>
                  </a:lnSpc>
                </a:pPr>
              </a:p>
            </p:txBody>
          </p:sp>
        </p:grpSp>
        <p:grpSp>
          <p:nvGrpSpPr>
            <p:cNvPr name="Group 38" id="38"/>
            <p:cNvGrpSpPr/>
            <p:nvPr/>
          </p:nvGrpSpPr>
          <p:grpSpPr>
            <a:xfrm rot="-10800000">
              <a:off x="12669545" y="1225554"/>
              <a:ext cx="634621" cy="63462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104775"/>
                <a:ext cx="660400" cy="631825"/>
              </a:xfrm>
              <a:prstGeom prst="rect">
                <a:avLst/>
              </a:prstGeom>
            </p:spPr>
            <p:txBody>
              <a:bodyPr anchor="ctr" rtlCol="false" tIns="33860" lIns="33860" bIns="33860" rIns="33860"/>
              <a:lstStyle/>
              <a:p>
                <a:pPr algn="ctr">
                  <a:lnSpc>
                    <a:spcPts val="1704"/>
                  </a:lnSpc>
                </a:pPr>
              </a:p>
            </p:txBody>
          </p:sp>
        </p:grpSp>
        <p:grpSp>
          <p:nvGrpSpPr>
            <p:cNvPr name="Group 41" id="41"/>
            <p:cNvGrpSpPr/>
            <p:nvPr/>
          </p:nvGrpSpPr>
          <p:grpSpPr>
            <a:xfrm rot="0">
              <a:off x="12946390" y="1356261"/>
              <a:ext cx="295716" cy="373207"/>
              <a:chOff x="0" y="0"/>
              <a:chExt cx="406400" cy="512895"/>
            </a:xfrm>
          </p:grpSpPr>
          <p:sp>
            <p:nvSpPr>
              <p:cNvPr name="Freeform 42" id="42"/>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43" id="43"/>
              <p:cNvSpPr txBox="true"/>
              <p:nvPr/>
            </p:nvSpPr>
            <p:spPr>
              <a:xfrm>
                <a:off x="177800" y="28575"/>
                <a:ext cx="152400" cy="484320"/>
              </a:xfrm>
              <a:prstGeom prst="rect">
                <a:avLst/>
              </a:prstGeom>
            </p:spPr>
            <p:txBody>
              <a:bodyPr anchor="ctr" rtlCol="false" tIns="33860" lIns="33860" bIns="33860" rIns="33860"/>
              <a:lstStyle/>
              <a:p>
                <a:pPr algn="ctr">
                  <a:lnSpc>
                    <a:spcPts val="1704"/>
                  </a:lnSpc>
                </a:pPr>
              </a:p>
            </p:txBody>
          </p:sp>
        </p:grpSp>
        <p:grpSp>
          <p:nvGrpSpPr>
            <p:cNvPr name="Group 44" id="44"/>
            <p:cNvGrpSpPr/>
            <p:nvPr/>
          </p:nvGrpSpPr>
          <p:grpSpPr>
            <a:xfrm rot="-10800000">
              <a:off x="12731605" y="1491860"/>
              <a:ext cx="362643" cy="102010"/>
              <a:chOff x="0" y="0"/>
              <a:chExt cx="107470" cy="30231"/>
            </a:xfrm>
          </p:grpSpPr>
          <p:sp>
            <p:nvSpPr>
              <p:cNvPr name="Freeform 45" id="45"/>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6" id="46"/>
              <p:cNvSpPr txBox="true"/>
              <p:nvPr/>
            </p:nvSpPr>
            <p:spPr>
              <a:xfrm>
                <a:off x="0" y="28575"/>
                <a:ext cx="107470" cy="1656"/>
              </a:xfrm>
              <a:prstGeom prst="rect">
                <a:avLst/>
              </a:prstGeom>
            </p:spPr>
            <p:txBody>
              <a:bodyPr anchor="ctr" rtlCol="false" tIns="33860" lIns="33860" bIns="33860" rIns="33860"/>
              <a:lstStyle/>
              <a:p>
                <a:pPr algn="ctr">
                  <a:lnSpc>
                    <a:spcPts val="1704"/>
                  </a:lnSpc>
                </a:pPr>
              </a:p>
            </p:txBody>
          </p:sp>
        </p:grpSp>
        <p:sp>
          <p:nvSpPr>
            <p:cNvPr name="TextBox 47" id="47"/>
            <p:cNvSpPr txBox="true"/>
            <p:nvPr/>
          </p:nvSpPr>
          <p:spPr>
            <a:xfrm rot="0">
              <a:off x="335904" y="1280111"/>
              <a:ext cx="409739" cy="591761"/>
            </a:xfrm>
            <a:prstGeom prst="rect">
              <a:avLst/>
            </a:prstGeom>
          </p:spPr>
          <p:txBody>
            <a:bodyPr anchor="t" rtlCol="false" tIns="0" lIns="0" bIns="0" rIns="0">
              <a:spAutoFit/>
            </a:bodyPr>
            <a:lstStyle/>
            <a:p>
              <a:pPr algn="ctr">
                <a:lnSpc>
                  <a:spcPts val="3472"/>
                </a:lnSpc>
              </a:pPr>
              <a:r>
                <a:rPr lang="en-US" b="true" sz="2480" spc="-54">
                  <a:solidFill>
                    <a:srgbClr val="FFFFFF"/>
                  </a:solidFill>
                  <a:latin typeface="Helvetica World Bold"/>
                  <a:ea typeface="Helvetica World Bold"/>
                  <a:cs typeface="Helvetica World Bold"/>
                  <a:sym typeface="Helvetica World Bold"/>
                </a:rPr>
                <a:t>IC</a:t>
              </a:r>
            </a:p>
          </p:txBody>
        </p:sp>
        <p:sp>
          <p:nvSpPr>
            <p:cNvPr name="TextBox 48" id="48"/>
            <p:cNvSpPr txBox="true"/>
            <p:nvPr/>
          </p:nvSpPr>
          <p:spPr>
            <a:xfrm rot="0">
              <a:off x="1073532" y="1274849"/>
              <a:ext cx="458200" cy="592761"/>
            </a:xfrm>
            <a:prstGeom prst="rect">
              <a:avLst/>
            </a:prstGeom>
          </p:spPr>
          <p:txBody>
            <a:bodyPr anchor="t" rtlCol="false" tIns="0" lIns="0" bIns="0" rIns="0">
              <a:spAutoFit/>
            </a:bodyPr>
            <a:lstStyle/>
            <a:p>
              <a:pPr algn="ctr">
                <a:lnSpc>
                  <a:spcPts val="3417"/>
                </a:lnSpc>
              </a:pPr>
              <a:r>
                <a:rPr lang="en-US" b="true" sz="2441" spc="-53">
                  <a:solidFill>
                    <a:srgbClr val="231F20"/>
                  </a:solidFill>
                  <a:latin typeface="Helvetica World Bold"/>
                  <a:ea typeface="Helvetica World Bold"/>
                  <a:cs typeface="Helvetica World Bold"/>
                  <a:sym typeface="Helvetica World Bold"/>
                </a:rPr>
                <a:t>25</a:t>
              </a:r>
            </a:p>
          </p:txBody>
        </p:sp>
        <p:sp>
          <p:nvSpPr>
            <p:cNvPr name="TextBox 49" id="49"/>
            <p:cNvSpPr txBox="true"/>
            <p:nvPr/>
          </p:nvSpPr>
          <p:spPr>
            <a:xfrm rot="0">
              <a:off x="949420" y="359098"/>
              <a:ext cx="11694340" cy="1107688"/>
            </a:xfrm>
            <a:prstGeom prst="rect">
              <a:avLst/>
            </a:prstGeom>
          </p:spPr>
          <p:txBody>
            <a:bodyPr anchor="t" rtlCol="false" tIns="0" lIns="0" bIns="0" rIns="0">
              <a:spAutoFit/>
            </a:bodyPr>
            <a:lstStyle/>
            <a:p>
              <a:pPr algn="ctr">
                <a:lnSpc>
                  <a:spcPts val="6447"/>
                </a:lnSpc>
              </a:pPr>
              <a:r>
                <a:rPr lang="en-US" sz="4605" b="true">
                  <a:solidFill>
                    <a:srgbClr val="FFFFFF"/>
                  </a:solidFill>
                  <a:latin typeface="Helvetica World Bold"/>
                  <a:ea typeface="Helvetica World Bold"/>
                  <a:cs typeface="Helvetica World Bold"/>
                  <a:sym typeface="Helvetica World Bold"/>
                </a:rPr>
                <a:t>DC Crime Analysis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7" id="27"/>
          <p:cNvGrpSpPr/>
          <p:nvPr/>
        </p:nvGrpSpPr>
        <p:grpSpPr>
          <a:xfrm rot="0">
            <a:off x="3175895" y="538468"/>
            <a:ext cx="13575729" cy="2119163"/>
            <a:chOff x="0" y="0"/>
            <a:chExt cx="18100972" cy="2825550"/>
          </a:xfrm>
        </p:grpSpPr>
        <p:grpSp>
          <p:nvGrpSpPr>
            <p:cNvPr name="Group 28" id="28"/>
            <p:cNvGrpSpPr/>
            <p:nvPr/>
          </p:nvGrpSpPr>
          <p:grpSpPr>
            <a:xfrm rot="0">
              <a:off x="0" y="0"/>
              <a:ext cx="18100972" cy="2825550"/>
              <a:chOff x="0" y="0"/>
              <a:chExt cx="3198669" cy="499310"/>
            </a:xfrm>
          </p:grpSpPr>
          <p:sp>
            <p:nvSpPr>
              <p:cNvPr name="Freeform 29" id="29"/>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10800000">
              <a:off x="16651841" y="1412775"/>
              <a:ext cx="1064275" cy="106427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4" id="34"/>
            <p:cNvGrpSpPr/>
            <p:nvPr/>
          </p:nvGrpSpPr>
          <p:grpSpPr>
            <a:xfrm rot="0">
              <a:off x="17116116" y="1631974"/>
              <a:ext cx="495923" cy="625877"/>
              <a:chOff x="0" y="0"/>
              <a:chExt cx="406400" cy="512895"/>
            </a:xfrm>
          </p:grpSpPr>
          <p:sp>
            <p:nvSpPr>
              <p:cNvPr name="Freeform 35" id="35"/>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6" id="36"/>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7" id="37"/>
            <p:cNvGrpSpPr/>
            <p:nvPr/>
          </p:nvGrpSpPr>
          <p:grpSpPr>
            <a:xfrm rot="-10800000">
              <a:off x="16755917" y="1859376"/>
              <a:ext cx="608161" cy="171073"/>
              <a:chOff x="0" y="0"/>
              <a:chExt cx="107470" cy="30231"/>
            </a:xfrm>
          </p:grpSpPr>
          <p:sp>
            <p:nvSpPr>
              <p:cNvPr name="Freeform 38" id="38"/>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39" id="39"/>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40" id="40"/>
            <p:cNvGrpSpPr/>
            <p:nvPr/>
          </p:nvGrpSpPr>
          <p:grpSpPr>
            <a:xfrm rot="0">
              <a:off x="292316" y="1514375"/>
              <a:ext cx="1069951" cy="10699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2" id="42"/>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3" id="43"/>
            <p:cNvGrpSpPr/>
            <p:nvPr/>
          </p:nvGrpSpPr>
          <p:grpSpPr>
            <a:xfrm rot="0">
              <a:off x="1561013" y="1514375"/>
              <a:ext cx="1069951" cy="1069951"/>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5" id="45"/>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6" id="46"/>
            <p:cNvSpPr txBox="true"/>
            <p:nvPr/>
          </p:nvSpPr>
          <p:spPr>
            <a:xfrm rot="0">
              <a:off x="486129" y="1477793"/>
              <a:ext cx="682325" cy="991857"/>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7" id="47"/>
            <p:cNvSpPr txBox="true"/>
            <p:nvPr/>
          </p:nvSpPr>
          <p:spPr>
            <a:xfrm rot="0">
              <a:off x="1714476" y="1494416"/>
              <a:ext cx="763025" cy="968136"/>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8" id="48"/>
            <p:cNvSpPr txBox="true"/>
            <p:nvPr/>
          </p:nvSpPr>
          <p:spPr>
            <a:xfrm rot="0">
              <a:off x="1264268" y="529817"/>
              <a:ext cx="15572435" cy="1406280"/>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Actionable Insights</a:t>
              </a:r>
            </a:p>
          </p:txBody>
        </p:sp>
      </p:grpSp>
      <p:sp>
        <p:nvSpPr>
          <p:cNvPr name="Freeform 49" id="49"/>
          <p:cNvSpPr/>
          <p:nvPr/>
        </p:nvSpPr>
        <p:spPr>
          <a:xfrm flipH="false" flipV="false" rot="0">
            <a:off x="3175895" y="3981174"/>
            <a:ext cx="6772506" cy="5307952"/>
          </a:xfrm>
          <a:custGeom>
            <a:avLst/>
            <a:gdLst/>
            <a:ahLst/>
            <a:cxnLst/>
            <a:rect r="r" b="b" t="t" l="l"/>
            <a:pathLst>
              <a:path h="5307952" w="6772506">
                <a:moveTo>
                  <a:pt x="0" y="0"/>
                </a:moveTo>
                <a:lnTo>
                  <a:pt x="6772506" y="0"/>
                </a:lnTo>
                <a:lnTo>
                  <a:pt x="6772506" y="5307952"/>
                </a:lnTo>
                <a:lnTo>
                  <a:pt x="0" y="5307952"/>
                </a:lnTo>
                <a:lnTo>
                  <a:pt x="0" y="0"/>
                </a:lnTo>
                <a:close/>
              </a:path>
            </a:pathLst>
          </a:custGeom>
          <a:blipFill>
            <a:blip r:embed="rId5"/>
            <a:stretch>
              <a:fillRect l="0" t="0" r="0" b="0"/>
            </a:stretch>
          </a:blipFill>
          <a:ln w="19050" cap="sq">
            <a:solidFill>
              <a:srgbClr val="000000"/>
            </a:solidFill>
            <a:prstDash val="solid"/>
            <a:miter/>
          </a:ln>
        </p:spPr>
      </p:sp>
      <p:sp>
        <p:nvSpPr>
          <p:cNvPr name="TextBox 50" id="50"/>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name="TextBox 51" id="51"/>
          <p:cNvSpPr txBox="true"/>
          <p:nvPr/>
        </p:nvSpPr>
        <p:spPr>
          <a:xfrm rot="0">
            <a:off x="10539120" y="4059639"/>
            <a:ext cx="5353999" cy="2741148"/>
          </a:xfrm>
          <a:prstGeom prst="rect">
            <a:avLst/>
          </a:prstGeom>
        </p:spPr>
        <p:txBody>
          <a:bodyPr anchor="t" rtlCol="false" tIns="0" lIns="0" bIns="0" rIns="0">
            <a:spAutoFit/>
          </a:bodyPr>
          <a:lstStyle/>
          <a:p>
            <a:pPr algn="l" marL="876945" indent="-438473" lvl="1">
              <a:lnSpc>
                <a:spcPts val="5483"/>
              </a:lnSpc>
              <a:buFont typeface="Arial"/>
              <a:buChar char="•"/>
            </a:pPr>
            <a:r>
              <a:rPr lang="en-US" sz="4061">
                <a:solidFill>
                  <a:srgbClr val="000000"/>
                </a:solidFill>
                <a:latin typeface="Helvetica World"/>
                <a:ea typeface="Helvetica World"/>
                <a:cs typeface="Helvetica World"/>
                <a:sym typeface="Helvetica World"/>
              </a:rPr>
              <a:t>NYC Subway increased security</a:t>
            </a:r>
          </a:p>
          <a:p>
            <a:pPr algn="l" marL="876945" indent="-438473" lvl="1">
              <a:lnSpc>
                <a:spcPts val="5483"/>
              </a:lnSpc>
              <a:buFont typeface="Arial"/>
              <a:buChar char="•"/>
            </a:pPr>
            <a:r>
              <a:rPr lang="en-US" sz="4061">
                <a:solidFill>
                  <a:srgbClr val="000000"/>
                </a:solidFill>
                <a:latin typeface="Helvetica World"/>
                <a:ea typeface="Helvetica World"/>
                <a:cs typeface="Helvetica World"/>
                <a:sym typeface="Helvetica World"/>
              </a:rPr>
              <a:t>Riders report feeling safer</a:t>
            </a:r>
          </a:p>
        </p:txBody>
      </p:sp>
      <p:sp>
        <p:nvSpPr>
          <p:cNvPr name="TextBox 52" id="52"/>
          <p:cNvSpPr txBox="true"/>
          <p:nvPr/>
        </p:nvSpPr>
        <p:spPr>
          <a:xfrm rot="0">
            <a:off x="3175895" y="2857570"/>
            <a:ext cx="13575729" cy="828501"/>
          </a:xfrm>
          <a:prstGeom prst="rect">
            <a:avLst/>
          </a:prstGeom>
        </p:spPr>
        <p:txBody>
          <a:bodyPr anchor="t" rtlCol="false" tIns="0" lIns="0" bIns="0" rIns="0">
            <a:spAutoFit/>
          </a:bodyPr>
          <a:lstStyle/>
          <a:p>
            <a:pPr algn="l">
              <a:lnSpc>
                <a:spcPts val="6199"/>
              </a:lnSpc>
            </a:pPr>
            <a:r>
              <a:rPr lang="en-US" b="true" sz="4591">
                <a:solidFill>
                  <a:srgbClr val="000000"/>
                </a:solidFill>
                <a:latin typeface="Helvetica World Bold"/>
                <a:ea typeface="Helvetica World Bold"/>
                <a:cs typeface="Helvetica World Bold"/>
                <a:sym typeface="Helvetica World Bold"/>
              </a:rPr>
              <a:t>Increase Security patrols during PM &amp; AM Hours </a:t>
            </a:r>
          </a:p>
        </p:txBody>
      </p:sp>
      <p:sp>
        <p:nvSpPr>
          <p:cNvPr name="TextBox 53" id="53"/>
          <p:cNvSpPr txBox="true"/>
          <p:nvPr/>
        </p:nvSpPr>
        <p:spPr>
          <a:xfrm rot="0">
            <a:off x="10539120" y="7115112"/>
            <a:ext cx="5353999" cy="2050804"/>
          </a:xfrm>
          <a:prstGeom prst="rect">
            <a:avLst/>
          </a:prstGeom>
        </p:spPr>
        <p:txBody>
          <a:bodyPr anchor="t" rtlCol="false" tIns="0" lIns="0" bIns="0" rIns="0">
            <a:spAutoFit/>
          </a:bodyPr>
          <a:lstStyle/>
          <a:p>
            <a:pPr algn="l" marL="876945" indent="-438473" lvl="1">
              <a:lnSpc>
                <a:spcPts val="5483"/>
              </a:lnSpc>
              <a:buFont typeface="Arial"/>
              <a:buChar char="•"/>
            </a:pPr>
            <a:r>
              <a:rPr lang="en-US" sz="4061">
                <a:solidFill>
                  <a:srgbClr val="000000"/>
                </a:solidFill>
                <a:latin typeface="Helvetica World"/>
                <a:ea typeface="Helvetica World"/>
                <a:cs typeface="Helvetica World"/>
                <a:sym typeface="Helvetica World"/>
              </a:rPr>
              <a:t>Cost-effective to target stations with higher crime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TextBox 3" id="3"/>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8" id="28"/>
          <p:cNvGrpSpPr/>
          <p:nvPr/>
        </p:nvGrpSpPr>
        <p:grpSpPr>
          <a:xfrm rot="0">
            <a:off x="3175895" y="538468"/>
            <a:ext cx="13575729" cy="2119163"/>
            <a:chOff x="0" y="0"/>
            <a:chExt cx="3198669" cy="499310"/>
          </a:xfrm>
        </p:grpSpPr>
        <p:sp>
          <p:nvSpPr>
            <p:cNvPr name="Freeform 29" id="29"/>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10800000">
            <a:off x="15664776" y="1598050"/>
            <a:ext cx="798206" cy="79820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4" id="34"/>
          <p:cNvGrpSpPr/>
          <p:nvPr/>
        </p:nvGrpSpPr>
        <p:grpSpPr>
          <a:xfrm rot="0">
            <a:off x="16012982" y="1762449"/>
            <a:ext cx="371942" cy="469407"/>
            <a:chOff x="0" y="0"/>
            <a:chExt cx="406400" cy="512895"/>
          </a:xfrm>
        </p:grpSpPr>
        <p:sp>
          <p:nvSpPr>
            <p:cNvPr name="Freeform 35" id="35"/>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6" id="36"/>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7" id="37"/>
          <p:cNvGrpSpPr/>
          <p:nvPr/>
        </p:nvGrpSpPr>
        <p:grpSpPr>
          <a:xfrm rot="-10800000">
            <a:off x="15742833" y="1933000"/>
            <a:ext cx="456121" cy="128305"/>
            <a:chOff x="0" y="0"/>
            <a:chExt cx="107470" cy="30231"/>
          </a:xfrm>
        </p:grpSpPr>
        <p:sp>
          <p:nvSpPr>
            <p:cNvPr name="Freeform 38" id="38"/>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39" id="39"/>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40" id="40"/>
          <p:cNvGrpSpPr/>
          <p:nvPr/>
        </p:nvGrpSpPr>
        <p:grpSpPr>
          <a:xfrm rot="0">
            <a:off x="3395132" y="1674250"/>
            <a:ext cx="802463" cy="80246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2" id="42"/>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3" id="43"/>
          <p:cNvGrpSpPr/>
          <p:nvPr/>
        </p:nvGrpSpPr>
        <p:grpSpPr>
          <a:xfrm rot="0">
            <a:off x="4346655" y="1674250"/>
            <a:ext cx="802463" cy="80246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5" id="45"/>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6" id="46"/>
          <p:cNvSpPr txBox="true"/>
          <p:nvPr/>
        </p:nvSpPr>
        <p:spPr>
          <a:xfrm rot="0">
            <a:off x="3540492" y="1625382"/>
            <a:ext cx="511744" cy="765324"/>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7" id="47"/>
          <p:cNvSpPr txBox="true"/>
          <p:nvPr/>
        </p:nvSpPr>
        <p:spPr>
          <a:xfrm rot="0">
            <a:off x="4461752" y="1640231"/>
            <a:ext cx="572269" cy="745152"/>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8" id="48"/>
          <p:cNvSpPr txBox="true"/>
          <p:nvPr/>
        </p:nvSpPr>
        <p:spPr>
          <a:xfrm rot="0">
            <a:off x="2718724" y="3508322"/>
            <a:ext cx="14845606" cy="4852728"/>
          </a:xfrm>
          <a:prstGeom prst="rect">
            <a:avLst/>
          </a:prstGeom>
        </p:spPr>
        <p:txBody>
          <a:bodyPr anchor="t" rtlCol="false" tIns="0" lIns="0" bIns="0" rIns="0">
            <a:spAutoFit/>
          </a:bodyPr>
          <a:lstStyle/>
          <a:p>
            <a:pPr algn="ctr">
              <a:lnSpc>
                <a:spcPts val="6430"/>
              </a:lnSpc>
            </a:pPr>
            <a:r>
              <a:rPr lang="en-US" sz="4763">
                <a:solidFill>
                  <a:srgbClr val="000000"/>
                </a:solidFill>
                <a:latin typeface="Helvetica World"/>
                <a:ea typeface="Helvetica World"/>
                <a:cs typeface="Helvetica World"/>
                <a:sym typeface="Helvetica World"/>
              </a:rPr>
              <a:t>The WMATA can reverse an overall decline in ridership by increasing security at Federal and College stations and offering fare discounts to federal workers and students during AM and PM Peak hours. Strengthening safety and incentivizing federal workers and students can drive long-term ridership growth.</a:t>
            </a:r>
          </a:p>
        </p:txBody>
      </p:sp>
      <p:sp>
        <p:nvSpPr>
          <p:cNvPr name="TextBox 49" id="49"/>
          <p:cNvSpPr txBox="true"/>
          <p:nvPr/>
        </p:nvSpPr>
        <p:spPr>
          <a:xfrm rot="0">
            <a:off x="4124096" y="904875"/>
            <a:ext cx="11679327" cy="1085666"/>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2795636" y="3619019"/>
            <a:ext cx="12696727" cy="3048962"/>
            <a:chOff x="0" y="0"/>
            <a:chExt cx="3198669" cy="768121"/>
          </a:xfrm>
        </p:grpSpPr>
        <p:sp>
          <p:nvSpPr>
            <p:cNvPr name="Freeform 4" id="4"/>
            <p:cNvSpPr/>
            <p:nvPr/>
          </p:nvSpPr>
          <p:spPr>
            <a:xfrm flipH="false" flipV="false" rot="0">
              <a:off x="0" y="0"/>
              <a:ext cx="3198669" cy="768121"/>
            </a:xfrm>
            <a:custGeom>
              <a:avLst/>
              <a:gdLst/>
              <a:ahLst/>
              <a:cxnLst/>
              <a:rect r="r" b="b" t="t" l="l"/>
              <a:pathLst>
                <a:path h="768121" w="3198669">
                  <a:moveTo>
                    <a:pt x="0" y="0"/>
                  </a:moveTo>
                  <a:lnTo>
                    <a:pt x="3198669" y="0"/>
                  </a:lnTo>
                  <a:lnTo>
                    <a:pt x="3198669" y="768121"/>
                  </a:lnTo>
                  <a:lnTo>
                    <a:pt x="0" y="768121"/>
                  </a:lnTo>
                  <a:close/>
                </a:path>
              </a:pathLst>
            </a:custGeom>
            <a:solidFill>
              <a:srgbClr val="231F20"/>
            </a:solidFill>
            <a:ln w="9525" cap="sq">
              <a:solidFill>
                <a:srgbClr val="000000"/>
              </a:solidFill>
              <a:prstDash val="solid"/>
              <a:miter/>
            </a:ln>
          </p:spPr>
        </p:sp>
        <p:sp>
          <p:nvSpPr>
            <p:cNvPr name="TextBox 5" id="5"/>
            <p:cNvSpPr txBox="true"/>
            <p:nvPr/>
          </p:nvSpPr>
          <p:spPr>
            <a:xfrm>
              <a:off x="0" y="28575"/>
              <a:ext cx="3198669" cy="739546"/>
            </a:xfrm>
            <a:prstGeom prst="rect">
              <a:avLst/>
            </a:prstGeom>
          </p:spPr>
          <p:txBody>
            <a:bodyPr anchor="ctr" rtlCol="false" tIns="53108" lIns="53108" bIns="53108" rIns="53108"/>
            <a:lstStyle/>
            <a:p>
              <a:pPr algn="ctr">
                <a:lnSpc>
                  <a:spcPts val="1704"/>
                </a:lnSpc>
              </a:pPr>
            </a:p>
          </p:txBody>
        </p:sp>
      </p:grpSp>
      <p:sp>
        <p:nvSpPr>
          <p:cNvPr name="TextBox 6" id="6"/>
          <p:cNvSpPr txBox="true"/>
          <p:nvPr/>
        </p:nvSpPr>
        <p:spPr>
          <a:xfrm rot="0">
            <a:off x="5794621" y="3694781"/>
            <a:ext cx="6732449" cy="1783407"/>
          </a:xfrm>
          <a:prstGeom prst="rect">
            <a:avLst/>
          </a:prstGeom>
        </p:spPr>
        <p:txBody>
          <a:bodyPr anchor="t" rtlCol="false" tIns="0" lIns="0" bIns="0" rIns="0">
            <a:spAutoFit/>
          </a:bodyPr>
          <a:lstStyle/>
          <a:p>
            <a:pPr algn="ctr">
              <a:lnSpc>
                <a:spcPts val="13465"/>
              </a:lnSpc>
            </a:pPr>
            <a:r>
              <a:rPr lang="en-US" sz="9618" b="true">
                <a:solidFill>
                  <a:srgbClr val="FFFFFF"/>
                </a:solidFill>
                <a:latin typeface="Helvetica World Bold"/>
                <a:ea typeface="Helvetica World Bold"/>
                <a:cs typeface="Helvetica World Bold"/>
                <a:sym typeface="Helvetica World Bold"/>
              </a:rPr>
              <a:t>Questions?</a:t>
            </a:r>
          </a:p>
        </p:txBody>
      </p:sp>
      <p:grpSp>
        <p:nvGrpSpPr>
          <p:cNvPr name="Group 7" id="7"/>
          <p:cNvGrpSpPr/>
          <p:nvPr/>
        </p:nvGrpSpPr>
        <p:grpSpPr>
          <a:xfrm rot="0">
            <a:off x="7007908" y="5418442"/>
            <a:ext cx="750505" cy="75050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9" id="9"/>
            <p:cNvSpPr txBox="true"/>
            <p:nvPr/>
          </p:nvSpPr>
          <p:spPr>
            <a:xfrm>
              <a:off x="76200" y="104775"/>
              <a:ext cx="660400" cy="631825"/>
            </a:xfrm>
            <a:prstGeom prst="rect">
              <a:avLst/>
            </a:prstGeom>
          </p:spPr>
          <p:txBody>
            <a:bodyPr anchor="ctr" rtlCol="false" tIns="53108" lIns="53108" bIns="53108" rIns="53108"/>
            <a:lstStyle/>
            <a:p>
              <a:pPr algn="ctr">
                <a:lnSpc>
                  <a:spcPts val="1704"/>
                </a:lnSpc>
              </a:pPr>
            </a:p>
          </p:txBody>
        </p:sp>
      </p:grpSp>
      <p:grpSp>
        <p:nvGrpSpPr>
          <p:cNvPr name="Group 10" id="10"/>
          <p:cNvGrpSpPr/>
          <p:nvPr/>
        </p:nvGrpSpPr>
        <p:grpSpPr>
          <a:xfrm rot="0">
            <a:off x="7897821" y="5418442"/>
            <a:ext cx="750505" cy="7505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12" id="12"/>
            <p:cNvSpPr txBox="true"/>
            <p:nvPr/>
          </p:nvSpPr>
          <p:spPr>
            <a:xfrm>
              <a:off x="76200" y="104775"/>
              <a:ext cx="660400" cy="631825"/>
            </a:xfrm>
            <a:prstGeom prst="rect">
              <a:avLst/>
            </a:prstGeom>
          </p:spPr>
          <p:txBody>
            <a:bodyPr anchor="ctr" rtlCol="false" tIns="53108" lIns="53108" bIns="53108" rIns="53108"/>
            <a:lstStyle/>
            <a:p>
              <a:pPr algn="ctr">
                <a:lnSpc>
                  <a:spcPts val="1704"/>
                </a:lnSpc>
              </a:pPr>
            </a:p>
          </p:txBody>
        </p:sp>
      </p:grpSp>
      <p:sp>
        <p:nvSpPr>
          <p:cNvPr name="TextBox 13" id="13"/>
          <p:cNvSpPr txBox="true"/>
          <p:nvPr/>
        </p:nvSpPr>
        <p:spPr>
          <a:xfrm rot="0">
            <a:off x="7143856" y="5367188"/>
            <a:ext cx="478609" cy="721321"/>
          </a:xfrm>
          <a:prstGeom prst="rect">
            <a:avLst/>
          </a:prstGeom>
        </p:spPr>
        <p:txBody>
          <a:bodyPr anchor="t" rtlCol="false" tIns="0" lIns="0" bIns="0" rIns="0">
            <a:spAutoFit/>
          </a:bodyPr>
          <a:lstStyle/>
          <a:p>
            <a:pPr algn="ctr">
              <a:lnSpc>
                <a:spcPts val="5408"/>
              </a:lnSpc>
            </a:pPr>
            <a:r>
              <a:rPr lang="en-US" b="true" sz="3862" spc="-84">
                <a:solidFill>
                  <a:srgbClr val="FFFFFF"/>
                </a:solidFill>
                <a:latin typeface="Helvetica World Bold"/>
                <a:ea typeface="Helvetica World Bold"/>
                <a:cs typeface="Helvetica World Bold"/>
                <a:sym typeface="Helvetica World Bold"/>
              </a:rPr>
              <a:t>IC</a:t>
            </a:r>
          </a:p>
        </p:txBody>
      </p:sp>
      <p:sp>
        <p:nvSpPr>
          <p:cNvPr name="TextBox 14" id="14"/>
          <p:cNvSpPr txBox="true"/>
          <p:nvPr/>
        </p:nvSpPr>
        <p:spPr>
          <a:xfrm rot="0">
            <a:off x="8005466" y="5372166"/>
            <a:ext cx="535216" cy="711363"/>
          </a:xfrm>
          <a:prstGeom prst="rect">
            <a:avLst/>
          </a:prstGeom>
        </p:spPr>
        <p:txBody>
          <a:bodyPr anchor="t" rtlCol="false" tIns="0" lIns="0" bIns="0" rIns="0">
            <a:spAutoFit/>
          </a:bodyPr>
          <a:lstStyle/>
          <a:p>
            <a:pPr algn="ctr">
              <a:lnSpc>
                <a:spcPts val="5323"/>
              </a:lnSpc>
            </a:pPr>
            <a:r>
              <a:rPr lang="en-US" b="true" sz="3802" spc="-83">
                <a:solidFill>
                  <a:srgbClr val="231F20"/>
                </a:solidFill>
                <a:latin typeface="Helvetica World Bold"/>
                <a:ea typeface="Helvetica World Bold"/>
                <a:cs typeface="Helvetica World Bold"/>
                <a:sym typeface="Helvetica World Bold"/>
              </a:rPr>
              <a:t>25</a:t>
            </a:r>
          </a:p>
        </p:txBody>
      </p:sp>
      <p:sp>
        <p:nvSpPr>
          <p:cNvPr name="TextBox 15" id="15"/>
          <p:cNvSpPr txBox="true"/>
          <p:nvPr/>
        </p:nvSpPr>
        <p:spPr>
          <a:xfrm rot="0">
            <a:off x="8839312" y="5382505"/>
            <a:ext cx="1863333" cy="682716"/>
          </a:xfrm>
          <a:prstGeom prst="rect">
            <a:avLst/>
          </a:prstGeom>
        </p:spPr>
        <p:txBody>
          <a:bodyPr anchor="t" rtlCol="false" tIns="0" lIns="0" bIns="0" rIns="0">
            <a:spAutoFit/>
          </a:bodyPr>
          <a:lstStyle/>
          <a:p>
            <a:pPr algn="ctr">
              <a:lnSpc>
                <a:spcPts val="5046"/>
              </a:lnSpc>
            </a:pPr>
            <a:r>
              <a:rPr lang="en-US" sz="3604" b="true">
                <a:solidFill>
                  <a:srgbClr val="FFFFFF"/>
                </a:solidFill>
                <a:latin typeface="Helvetica World Bold"/>
                <a:ea typeface="Helvetica World Bold"/>
                <a:cs typeface="Helvetica World Bold"/>
                <a:sym typeface="Helvetica World Bold"/>
              </a:rPr>
              <a:t>Team 30</a:t>
            </a:r>
          </a:p>
        </p:txBody>
      </p:sp>
      <p:grpSp>
        <p:nvGrpSpPr>
          <p:cNvPr name="Group 16" id="16"/>
          <p:cNvGrpSpPr/>
          <p:nvPr/>
        </p:nvGrpSpPr>
        <p:grpSpPr>
          <a:xfrm rot="0">
            <a:off x="1519555" y="3619019"/>
            <a:ext cx="1276082" cy="3048962"/>
            <a:chOff x="0" y="0"/>
            <a:chExt cx="321482" cy="768121"/>
          </a:xfrm>
        </p:grpSpPr>
        <p:sp>
          <p:nvSpPr>
            <p:cNvPr name="Freeform 17" id="17"/>
            <p:cNvSpPr/>
            <p:nvPr/>
          </p:nvSpPr>
          <p:spPr>
            <a:xfrm flipH="false" flipV="false" rot="0">
              <a:off x="0" y="0"/>
              <a:ext cx="321482" cy="768121"/>
            </a:xfrm>
            <a:custGeom>
              <a:avLst/>
              <a:gdLst/>
              <a:ahLst/>
              <a:cxnLst/>
              <a:rect r="r" b="b" t="t" l="l"/>
              <a:pathLst>
                <a:path h="768121" w="321482">
                  <a:moveTo>
                    <a:pt x="0" y="0"/>
                  </a:moveTo>
                  <a:lnTo>
                    <a:pt x="321482" y="0"/>
                  </a:lnTo>
                  <a:lnTo>
                    <a:pt x="321482" y="768121"/>
                  </a:lnTo>
                  <a:lnTo>
                    <a:pt x="0" y="768121"/>
                  </a:lnTo>
                  <a:close/>
                </a:path>
              </a:pathLst>
            </a:custGeom>
            <a:solidFill>
              <a:srgbClr val="FFFFFF"/>
            </a:solidFill>
            <a:ln w="9525" cap="sq">
              <a:solidFill>
                <a:srgbClr val="000000"/>
              </a:solidFill>
              <a:prstDash val="solid"/>
              <a:miter/>
            </a:ln>
          </p:spPr>
        </p:sp>
        <p:sp>
          <p:nvSpPr>
            <p:cNvPr name="TextBox 18" id="18"/>
            <p:cNvSpPr txBox="true"/>
            <p:nvPr/>
          </p:nvSpPr>
          <p:spPr>
            <a:xfrm>
              <a:off x="0" y="28575"/>
              <a:ext cx="321482" cy="739546"/>
            </a:xfrm>
            <a:prstGeom prst="rect">
              <a:avLst/>
            </a:prstGeom>
          </p:spPr>
          <p:txBody>
            <a:bodyPr anchor="ctr" rtlCol="false" tIns="53108" lIns="53108" bIns="53108" rIns="53108"/>
            <a:lstStyle/>
            <a:p>
              <a:pPr algn="ctr">
                <a:lnSpc>
                  <a:spcPts val="1704"/>
                </a:lnSpc>
              </a:pPr>
            </a:p>
          </p:txBody>
        </p:sp>
      </p:grpSp>
      <p:grpSp>
        <p:nvGrpSpPr>
          <p:cNvPr name="Group 19" id="19"/>
          <p:cNvGrpSpPr/>
          <p:nvPr/>
        </p:nvGrpSpPr>
        <p:grpSpPr>
          <a:xfrm rot="0">
            <a:off x="1784334" y="4163890"/>
            <a:ext cx="746524" cy="7465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21" id="21"/>
            <p:cNvSpPr txBox="true"/>
            <p:nvPr/>
          </p:nvSpPr>
          <p:spPr>
            <a:xfrm>
              <a:off x="76200" y="104775"/>
              <a:ext cx="660400" cy="631825"/>
            </a:xfrm>
            <a:prstGeom prst="rect">
              <a:avLst/>
            </a:prstGeom>
          </p:spPr>
          <p:txBody>
            <a:bodyPr anchor="ctr" rtlCol="false" tIns="53108" lIns="53108" bIns="53108" rIns="53108"/>
            <a:lstStyle/>
            <a:p>
              <a:pPr algn="ctr">
                <a:lnSpc>
                  <a:spcPts val="1704"/>
                </a:lnSpc>
              </a:pPr>
            </a:p>
          </p:txBody>
        </p:sp>
      </p:grpSp>
      <p:grpSp>
        <p:nvGrpSpPr>
          <p:cNvPr name="Group 22" id="22"/>
          <p:cNvGrpSpPr/>
          <p:nvPr/>
        </p:nvGrpSpPr>
        <p:grpSpPr>
          <a:xfrm rot="-10800000">
            <a:off x="1857337" y="4317645"/>
            <a:ext cx="347860" cy="439014"/>
            <a:chOff x="0" y="0"/>
            <a:chExt cx="406400" cy="512895"/>
          </a:xfrm>
        </p:grpSpPr>
        <p:sp>
          <p:nvSpPr>
            <p:cNvPr name="Freeform 23" id="23"/>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FFFFFF"/>
            </a:solidFill>
          </p:spPr>
        </p:sp>
        <p:sp>
          <p:nvSpPr>
            <p:cNvPr name="TextBox 24" id="24"/>
            <p:cNvSpPr txBox="true"/>
            <p:nvPr/>
          </p:nvSpPr>
          <p:spPr>
            <a:xfrm>
              <a:off x="177800" y="28575"/>
              <a:ext cx="152400" cy="484320"/>
            </a:xfrm>
            <a:prstGeom prst="rect">
              <a:avLst/>
            </a:prstGeom>
          </p:spPr>
          <p:txBody>
            <a:bodyPr anchor="ctr" rtlCol="false" tIns="53108" lIns="53108" bIns="53108" rIns="53108"/>
            <a:lstStyle/>
            <a:p>
              <a:pPr algn="ctr">
                <a:lnSpc>
                  <a:spcPts val="1704"/>
                </a:lnSpc>
              </a:pPr>
            </a:p>
          </p:txBody>
        </p:sp>
      </p:grpSp>
      <p:grpSp>
        <p:nvGrpSpPr>
          <p:cNvPr name="Group 25" id="25"/>
          <p:cNvGrpSpPr/>
          <p:nvPr/>
        </p:nvGrpSpPr>
        <p:grpSpPr>
          <a:xfrm rot="0">
            <a:off x="2031267" y="4477153"/>
            <a:ext cx="426588" cy="119998"/>
            <a:chOff x="0" y="0"/>
            <a:chExt cx="107470" cy="30231"/>
          </a:xfrm>
        </p:grpSpPr>
        <p:sp>
          <p:nvSpPr>
            <p:cNvPr name="Freeform 26" id="26"/>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FFFFFF"/>
            </a:solidFill>
          </p:spPr>
        </p:sp>
        <p:sp>
          <p:nvSpPr>
            <p:cNvPr name="TextBox 27" id="27"/>
            <p:cNvSpPr txBox="true"/>
            <p:nvPr/>
          </p:nvSpPr>
          <p:spPr>
            <a:xfrm>
              <a:off x="0" y="28575"/>
              <a:ext cx="107470" cy="1656"/>
            </a:xfrm>
            <a:prstGeom prst="rect">
              <a:avLst/>
            </a:prstGeom>
          </p:spPr>
          <p:txBody>
            <a:bodyPr anchor="ctr" rtlCol="false" tIns="53108" lIns="53108" bIns="53108" rIns="53108"/>
            <a:lstStyle/>
            <a:p>
              <a:pPr algn="ctr">
                <a:lnSpc>
                  <a:spcPts val="1704"/>
                </a:lnSpc>
              </a:pPr>
            </a:p>
          </p:txBody>
        </p:sp>
      </p:grpSp>
      <p:grpSp>
        <p:nvGrpSpPr>
          <p:cNvPr name="Group 28" id="28"/>
          <p:cNvGrpSpPr/>
          <p:nvPr/>
        </p:nvGrpSpPr>
        <p:grpSpPr>
          <a:xfrm rot="0">
            <a:off x="15492364" y="3619019"/>
            <a:ext cx="1276082" cy="3048962"/>
            <a:chOff x="0" y="0"/>
            <a:chExt cx="321482" cy="768121"/>
          </a:xfrm>
        </p:grpSpPr>
        <p:sp>
          <p:nvSpPr>
            <p:cNvPr name="Freeform 29" id="29"/>
            <p:cNvSpPr/>
            <p:nvPr/>
          </p:nvSpPr>
          <p:spPr>
            <a:xfrm flipH="false" flipV="false" rot="0">
              <a:off x="0" y="0"/>
              <a:ext cx="321482" cy="768121"/>
            </a:xfrm>
            <a:custGeom>
              <a:avLst/>
              <a:gdLst/>
              <a:ahLst/>
              <a:cxnLst/>
              <a:rect r="r" b="b" t="t" l="l"/>
              <a:pathLst>
                <a:path h="768121" w="321482">
                  <a:moveTo>
                    <a:pt x="0" y="0"/>
                  </a:moveTo>
                  <a:lnTo>
                    <a:pt x="321482" y="0"/>
                  </a:lnTo>
                  <a:lnTo>
                    <a:pt x="321482" y="768121"/>
                  </a:lnTo>
                  <a:lnTo>
                    <a:pt x="0" y="768121"/>
                  </a:lnTo>
                  <a:close/>
                </a:path>
              </a:pathLst>
            </a:custGeom>
            <a:solidFill>
              <a:srgbClr val="FFFFFF"/>
            </a:solidFill>
            <a:ln w="9525" cap="sq">
              <a:solidFill>
                <a:srgbClr val="000000"/>
              </a:solidFill>
              <a:prstDash val="solid"/>
              <a:miter/>
            </a:ln>
          </p:spPr>
        </p:sp>
        <p:sp>
          <p:nvSpPr>
            <p:cNvPr name="TextBox 30" id="30"/>
            <p:cNvSpPr txBox="true"/>
            <p:nvPr/>
          </p:nvSpPr>
          <p:spPr>
            <a:xfrm>
              <a:off x="0" y="28575"/>
              <a:ext cx="321482" cy="739546"/>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0">
            <a:off x="15757142" y="4163890"/>
            <a:ext cx="746524" cy="746524"/>
            <a:chOff x="0" y="0"/>
            <a:chExt cx="995365" cy="995365"/>
          </a:xfrm>
        </p:grpSpPr>
        <p:grpSp>
          <p:nvGrpSpPr>
            <p:cNvPr name="Group 32" id="32"/>
            <p:cNvGrpSpPr/>
            <p:nvPr/>
          </p:nvGrpSpPr>
          <p:grpSpPr>
            <a:xfrm rot="-10800000">
              <a:off x="0" y="0"/>
              <a:ext cx="995365" cy="99536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34" id="34"/>
              <p:cNvSpPr txBox="true"/>
              <p:nvPr/>
            </p:nvSpPr>
            <p:spPr>
              <a:xfrm>
                <a:off x="76200" y="104775"/>
                <a:ext cx="660400" cy="631825"/>
              </a:xfrm>
              <a:prstGeom prst="rect">
                <a:avLst/>
              </a:prstGeom>
            </p:spPr>
            <p:txBody>
              <a:bodyPr anchor="ctr" rtlCol="false" tIns="53108" lIns="53108" bIns="53108" rIns="53108"/>
              <a:lstStyle/>
              <a:p>
                <a:pPr algn="ctr">
                  <a:lnSpc>
                    <a:spcPts val="1704"/>
                  </a:lnSpc>
                </a:pPr>
              </a:p>
            </p:txBody>
          </p:sp>
        </p:grpSp>
        <p:grpSp>
          <p:nvGrpSpPr>
            <p:cNvPr name="Group 35" id="35"/>
            <p:cNvGrpSpPr/>
            <p:nvPr/>
          </p:nvGrpSpPr>
          <p:grpSpPr>
            <a:xfrm rot="0">
              <a:off x="434215" y="205006"/>
              <a:ext cx="463813" cy="585352"/>
              <a:chOff x="0" y="0"/>
              <a:chExt cx="406400" cy="512895"/>
            </a:xfrm>
          </p:grpSpPr>
          <p:sp>
            <p:nvSpPr>
              <p:cNvPr name="Freeform 36" id="36"/>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FFFFFF"/>
              </a:solidFill>
            </p:spPr>
          </p:sp>
          <p:sp>
            <p:nvSpPr>
              <p:cNvPr name="TextBox 37" id="37"/>
              <p:cNvSpPr txBox="true"/>
              <p:nvPr/>
            </p:nvSpPr>
            <p:spPr>
              <a:xfrm>
                <a:off x="177800" y="28575"/>
                <a:ext cx="152400" cy="484320"/>
              </a:xfrm>
              <a:prstGeom prst="rect">
                <a:avLst/>
              </a:prstGeom>
            </p:spPr>
            <p:txBody>
              <a:bodyPr anchor="ctr" rtlCol="false" tIns="53108" lIns="53108" bIns="53108" rIns="53108"/>
              <a:lstStyle/>
              <a:p>
                <a:pPr algn="ctr">
                  <a:lnSpc>
                    <a:spcPts val="1704"/>
                  </a:lnSpc>
                </a:pPr>
              </a:p>
            </p:txBody>
          </p:sp>
        </p:grpSp>
        <p:grpSp>
          <p:nvGrpSpPr>
            <p:cNvPr name="Group 38" id="38"/>
            <p:cNvGrpSpPr/>
            <p:nvPr/>
          </p:nvGrpSpPr>
          <p:grpSpPr>
            <a:xfrm rot="-10800000">
              <a:off x="97337" y="417684"/>
              <a:ext cx="568784" cy="159997"/>
              <a:chOff x="0" y="0"/>
              <a:chExt cx="107470" cy="30231"/>
            </a:xfrm>
          </p:grpSpPr>
          <p:sp>
            <p:nvSpPr>
              <p:cNvPr name="Freeform 39" id="39"/>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FFFFFF"/>
              </a:solidFill>
            </p:spPr>
          </p:sp>
          <p:sp>
            <p:nvSpPr>
              <p:cNvPr name="TextBox 40" id="40"/>
              <p:cNvSpPr txBox="true"/>
              <p:nvPr/>
            </p:nvSpPr>
            <p:spPr>
              <a:xfrm>
                <a:off x="0" y="28575"/>
                <a:ext cx="107470" cy="1656"/>
              </a:xfrm>
              <a:prstGeom prst="rect">
                <a:avLst/>
              </a:prstGeom>
            </p:spPr>
            <p:txBody>
              <a:bodyPr anchor="ctr" rtlCol="false" tIns="53108" lIns="53108" bIns="53108" rIns="53108"/>
              <a:lstStyle/>
              <a:p>
                <a:pPr algn="ctr">
                  <a:lnSpc>
                    <a:spcPts val="1704"/>
                  </a:lnSpc>
                </a:pPr>
              </a:p>
            </p:txBody>
          </p:sp>
        </p:grpSp>
      </p:grpSp>
      <p:sp>
        <p:nvSpPr>
          <p:cNvPr name="TextBox 41" id="41"/>
          <p:cNvSpPr txBox="true"/>
          <p:nvPr/>
        </p:nvSpPr>
        <p:spPr>
          <a:xfrm rot="0">
            <a:off x="256431" y="9804798"/>
            <a:ext cx="4015624" cy="290195"/>
          </a:xfrm>
          <a:prstGeom prst="rect">
            <a:avLst/>
          </a:prstGeom>
        </p:spPr>
        <p:txBody>
          <a:bodyPr anchor="t" rtlCol="false" tIns="0" lIns="0" bIns="0" rIns="0">
            <a:spAutoFit/>
          </a:bodyPr>
          <a:lstStyle/>
          <a:p>
            <a:pPr algn="l">
              <a:lnSpc>
                <a:spcPts val="2380"/>
              </a:lnSpc>
              <a:spcBef>
                <a:spcPct val="0"/>
              </a:spcBef>
            </a:pPr>
            <a:r>
              <a:rPr lang="en-US" sz="1700">
                <a:solidFill>
                  <a:srgbClr val="231F20"/>
                </a:solidFill>
                <a:latin typeface="Helvetica World"/>
                <a:ea typeface="Helvetica World"/>
                <a:cs typeface="Helvetica World"/>
                <a:sym typeface="Helvetica World"/>
              </a:rPr>
              <a:t>University of Maryland Baltimore County</a:t>
            </a:r>
          </a:p>
        </p:txBody>
      </p:sp>
      <p:sp>
        <p:nvSpPr>
          <p:cNvPr name="TextBox 42" id="42"/>
          <p:cNvSpPr txBox="true"/>
          <p:nvPr/>
        </p:nvSpPr>
        <p:spPr>
          <a:xfrm rot="0">
            <a:off x="14122592" y="9795273"/>
            <a:ext cx="4015624" cy="316230"/>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Helvetica World"/>
                <a:ea typeface="Helvetica World"/>
                <a:cs typeface="Helvetica World"/>
                <a:sym typeface="Helvetica World"/>
              </a:rPr>
              <a:t>Background Photo Credit: Larry Levine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sp>
        <p:nvSpPr>
          <p:cNvPr name="TextBox 27" id="27"/>
          <p:cNvSpPr txBox="true"/>
          <p:nvPr/>
        </p:nvSpPr>
        <p:spPr>
          <a:xfrm rot="0">
            <a:off x="2333190" y="9795273"/>
            <a:ext cx="4420614"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28" id="28"/>
          <p:cNvGrpSpPr/>
          <p:nvPr/>
        </p:nvGrpSpPr>
        <p:grpSpPr>
          <a:xfrm rot="0">
            <a:off x="3426460" y="6297832"/>
            <a:ext cx="13575729" cy="2496998"/>
            <a:chOff x="0" y="0"/>
            <a:chExt cx="18100972" cy="3329330"/>
          </a:xfrm>
        </p:grpSpPr>
        <p:grpSp>
          <p:nvGrpSpPr>
            <p:cNvPr name="Group 29" id="29"/>
            <p:cNvGrpSpPr/>
            <p:nvPr/>
          </p:nvGrpSpPr>
          <p:grpSpPr>
            <a:xfrm rot="0">
              <a:off x="0" y="0"/>
              <a:ext cx="18100972" cy="3329330"/>
              <a:chOff x="0" y="0"/>
              <a:chExt cx="3198669" cy="588335"/>
            </a:xfrm>
          </p:grpSpPr>
          <p:sp>
            <p:nvSpPr>
              <p:cNvPr name="Freeform 30" id="30"/>
              <p:cNvSpPr/>
              <p:nvPr/>
            </p:nvSpPr>
            <p:spPr>
              <a:xfrm flipH="false" flipV="false" rot="0">
                <a:off x="0" y="0"/>
                <a:ext cx="3198669" cy="588335"/>
              </a:xfrm>
              <a:custGeom>
                <a:avLst/>
                <a:gdLst/>
                <a:ahLst/>
                <a:cxnLst/>
                <a:rect r="r" b="b" t="t" l="l"/>
                <a:pathLst>
                  <a:path h="588335" w="3198669">
                    <a:moveTo>
                      <a:pt x="0" y="0"/>
                    </a:moveTo>
                    <a:lnTo>
                      <a:pt x="3198669" y="0"/>
                    </a:lnTo>
                    <a:lnTo>
                      <a:pt x="3198669" y="588335"/>
                    </a:lnTo>
                    <a:lnTo>
                      <a:pt x="0" y="588335"/>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559760"/>
              </a:xfrm>
              <a:prstGeom prst="rect">
                <a:avLst/>
              </a:prstGeom>
            </p:spPr>
            <p:txBody>
              <a:bodyPr anchor="ctr" rtlCol="false" tIns="73986" lIns="73986" bIns="73986" rIns="73986"/>
              <a:lstStyle/>
              <a:p>
                <a:pPr algn="ctr">
                  <a:lnSpc>
                    <a:spcPts val="1704"/>
                  </a:lnSpc>
                </a:pPr>
              </a:p>
            </p:txBody>
          </p:sp>
        </p:grpSp>
        <p:sp>
          <p:nvSpPr>
            <p:cNvPr name="TextBox 32" id="32"/>
            <p:cNvSpPr txBox="true"/>
            <p:nvPr/>
          </p:nvSpPr>
          <p:spPr>
            <a:xfrm rot="0">
              <a:off x="1884696" y="608240"/>
              <a:ext cx="14493343" cy="1874740"/>
            </a:xfrm>
            <a:prstGeom prst="rect">
              <a:avLst/>
            </a:prstGeom>
          </p:spPr>
          <p:txBody>
            <a:bodyPr anchor="t" rtlCol="false" tIns="0" lIns="0" bIns="0" rIns="0">
              <a:spAutoFit/>
            </a:bodyPr>
            <a:lstStyle/>
            <a:p>
              <a:pPr algn="ctr">
                <a:lnSpc>
                  <a:spcPts val="5319"/>
                </a:lnSpc>
              </a:pPr>
              <a:r>
                <a:rPr lang="en-US" sz="3799" b="true">
                  <a:solidFill>
                    <a:srgbClr val="FFFFFF"/>
                  </a:solidFill>
                  <a:latin typeface="Helvetica World Bold"/>
                  <a:ea typeface="Helvetica World Bold"/>
                  <a:cs typeface="Helvetica World Bold"/>
                  <a:sym typeface="Helvetica World Bold"/>
                </a:rPr>
                <a:t>What factors contributed to ridership decline? </a:t>
              </a:r>
            </a:p>
            <a:p>
              <a:pPr algn="ctr">
                <a:lnSpc>
                  <a:spcPts val="5319"/>
                </a:lnSpc>
              </a:pPr>
              <a:r>
                <a:rPr lang="en-US" sz="3799" b="true">
                  <a:solidFill>
                    <a:srgbClr val="FFFFFF"/>
                  </a:solidFill>
                  <a:latin typeface="Helvetica World Bold"/>
                  <a:ea typeface="Helvetica World Bold"/>
                  <a:cs typeface="Helvetica World Bold"/>
                  <a:sym typeface="Helvetica World Bold"/>
                </a:rPr>
                <a:t>How do we solve this?</a:t>
              </a:r>
            </a:p>
          </p:txBody>
        </p:sp>
        <p:grpSp>
          <p:nvGrpSpPr>
            <p:cNvPr name="Group 33" id="33"/>
            <p:cNvGrpSpPr/>
            <p:nvPr/>
          </p:nvGrpSpPr>
          <p:grpSpPr>
            <a:xfrm rot="0">
              <a:off x="320058" y="2326138"/>
              <a:ext cx="768018" cy="76801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35" id="35"/>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6" id="36"/>
            <p:cNvGrpSpPr/>
            <p:nvPr/>
          </p:nvGrpSpPr>
          <p:grpSpPr>
            <a:xfrm rot="0">
              <a:off x="1230738" y="2326138"/>
              <a:ext cx="768018" cy="76801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38" id="38"/>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39" id="39"/>
            <p:cNvSpPr txBox="true"/>
            <p:nvPr/>
          </p:nvSpPr>
          <p:spPr>
            <a:xfrm rot="0">
              <a:off x="459178" y="2294738"/>
              <a:ext cx="489778" cy="717103"/>
            </a:xfrm>
            <a:prstGeom prst="rect">
              <a:avLst/>
            </a:prstGeom>
          </p:spPr>
          <p:txBody>
            <a:bodyPr anchor="t" rtlCol="false" tIns="0" lIns="0" bIns="0" rIns="0">
              <a:spAutoFit/>
            </a:bodyPr>
            <a:lstStyle/>
            <a:p>
              <a:pPr algn="ctr">
                <a:lnSpc>
                  <a:spcPts val="4150"/>
                </a:lnSpc>
              </a:pPr>
              <a:r>
                <a:rPr lang="en-US" b="true" sz="2964" spc="-65">
                  <a:solidFill>
                    <a:srgbClr val="FFFFFF"/>
                  </a:solidFill>
                  <a:latin typeface="Helvetica World Bold"/>
                  <a:ea typeface="Helvetica World Bold"/>
                  <a:cs typeface="Helvetica World Bold"/>
                  <a:sym typeface="Helvetica World Bold"/>
                </a:rPr>
                <a:t>IC</a:t>
              </a:r>
            </a:p>
          </p:txBody>
        </p:sp>
        <p:sp>
          <p:nvSpPr>
            <p:cNvPr name="TextBox 40" id="40"/>
            <p:cNvSpPr txBox="true"/>
            <p:nvPr/>
          </p:nvSpPr>
          <p:spPr>
            <a:xfrm rot="0">
              <a:off x="1340894" y="2309358"/>
              <a:ext cx="547705" cy="697388"/>
            </a:xfrm>
            <a:prstGeom prst="rect">
              <a:avLst/>
            </a:prstGeom>
          </p:spPr>
          <p:txBody>
            <a:bodyPr anchor="t" rtlCol="false" tIns="0" lIns="0" bIns="0" rIns="0">
              <a:spAutoFit/>
            </a:bodyPr>
            <a:lstStyle/>
            <a:p>
              <a:pPr algn="ctr">
                <a:lnSpc>
                  <a:spcPts val="4085"/>
                </a:lnSpc>
              </a:pPr>
              <a:r>
                <a:rPr lang="en-US" b="true" sz="2918" spc="-64">
                  <a:solidFill>
                    <a:srgbClr val="231F20"/>
                  </a:solidFill>
                  <a:latin typeface="Helvetica World Bold"/>
                  <a:ea typeface="Helvetica World Bold"/>
                  <a:cs typeface="Helvetica World Bold"/>
                  <a:sym typeface="Helvetica World Bold"/>
                </a:rPr>
                <a:t>25</a:t>
              </a:r>
            </a:p>
          </p:txBody>
        </p:sp>
      </p:grpSp>
      <p:sp>
        <p:nvSpPr>
          <p:cNvPr name="TextBox 41" id="41"/>
          <p:cNvSpPr txBox="true"/>
          <p:nvPr/>
        </p:nvSpPr>
        <p:spPr>
          <a:xfrm rot="0">
            <a:off x="3426460" y="5889309"/>
            <a:ext cx="3727602" cy="273685"/>
          </a:xfrm>
          <a:prstGeom prst="rect">
            <a:avLst/>
          </a:prstGeom>
        </p:spPr>
        <p:txBody>
          <a:bodyPr anchor="t" rtlCol="false" tIns="0" lIns="0" bIns="0" rIns="0">
            <a:spAutoFit/>
          </a:bodyPr>
          <a:lstStyle/>
          <a:p>
            <a:pPr algn="l">
              <a:lnSpc>
                <a:spcPts val="2239"/>
              </a:lnSpc>
              <a:spcBef>
                <a:spcPct val="0"/>
              </a:spcBef>
            </a:pPr>
            <a:r>
              <a:rPr lang="en-US" sz="1599">
                <a:solidFill>
                  <a:srgbClr val="231F20"/>
                </a:solidFill>
                <a:latin typeface="Helvetica World"/>
                <a:ea typeface="Helvetica World"/>
                <a:cs typeface="Helvetica World"/>
                <a:sym typeface="Helvetica World"/>
              </a:rPr>
              <a:t>Source: National Transit Database</a:t>
            </a:r>
          </a:p>
        </p:txBody>
      </p:sp>
      <p:grpSp>
        <p:nvGrpSpPr>
          <p:cNvPr name="Group 42" id="42"/>
          <p:cNvGrpSpPr/>
          <p:nvPr/>
        </p:nvGrpSpPr>
        <p:grpSpPr>
          <a:xfrm rot="0">
            <a:off x="3426460" y="2100867"/>
            <a:ext cx="13575729" cy="3796915"/>
            <a:chOff x="0" y="0"/>
            <a:chExt cx="18100972" cy="5062553"/>
          </a:xfrm>
        </p:grpSpPr>
        <p:grpSp>
          <p:nvGrpSpPr>
            <p:cNvPr name="Group 43" id="43"/>
            <p:cNvGrpSpPr/>
            <p:nvPr/>
          </p:nvGrpSpPr>
          <p:grpSpPr>
            <a:xfrm rot="0">
              <a:off x="0" y="0"/>
              <a:ext cx="18100972" cy="5062553"/>
              <a:chOff x="0" y="0"/>
              <a:chExt cx="3198669" cy="894617"/>
            </a:xfrm>
          </p:grpSpPr>
          <p:sp>
            <p:nvSpPr>
              <p:cNvPr name="Freeform 44" id="44"/>
              <p:cNvSpPr/>
              <p:nvPr/>
            </p:nvSpPr>
            <p:spPr>
              <a:xfrm flipH="false" flipV="false" rot="0">
                <a:off x="0" y="0"/>
                <a:ext cx="3198669" cy="894617"/>
              </a:xfrm>
              <a:custGeom>
                <a:avLst/>
                <a:gdLst/>
                <a:ahLst/>
                <a:cxnLst/>
                <a:rect r="r" b="b" t="t" l="l"/>
                <a:pathLst>
                  <a:path h="894617" w="3198669">
                    <a:moveTo>
                      <a:pt x="0" y="0"/>
                    </a:moveTo>
                    <a:lnTo>
                      <a:pt x="3198669" y="0"/>
                    </a:lnTo>
                    <a:lnTo>
                      <a:pt x="3198669" y="894617"/>
                    </a:lnTo>
                    <a:lnTo>
                      <a:pt x="0" y="894617"/>
                    </a:lnTo>
                    <a:close/>
                  </a:path>
                </a:pathLst>
              </a:custGeom>
              <a:solidFill>
                <a:srgbClr val="231F20"/>
              </a:solidFill>
              <a:ln w="9525" cap="sq">
                <a:solidFill>
                  <a:srgbClr val="000000"/>
                </a:solidFill>
                <a:prstDash val="solid"/>
                <a:miter/>
              </a:ln>
            </p:spPr>
          </p:sp>
          <p:sp>
            <p:nvSpPr>
              <p:cNvPr name="TextBox 45" id="45"/>
              <p:cNvSpPr txBox="true"/>
              <p:nvPr/>
            </p:nvSpPr>
            <p:spPr>
              <a:xfrm>
                <a:off x="0" y="28575"/>
                <a:ext cx="3198669" cy="866042"/>
              </a:xfrm>
              <a:prstGeom prst="rect">
                <a:avLst/>
              </a:prstGeom>
            </p:spPr>
            <p:txBody>
              <a:bodyPr anchor="ctr" rtlCol="false" tIns="45196" lIns="45196" bIns="45196" rIns="45196"/>
              <a:lstStyle/>
              <a:p>
                <a:pPr algn="ctr">
                  <a:lnSpc>
                    <a:spcPts val="1704"/>
                  </a:lnSpc>
                </a:pPr>
              </a:p>
            </p:txBody>
          </p:sp>
        </p:grpSp>
        <p:sp>
          <p:nvSpPr>
            <p:cNvPr name="TextBox 46" id="46"/>
            <p:cNvSpPr txBox="true"/>
            <p:nvPr/>
          </p:nvSpPr>
          <p:spPr>
            <a:xfrm rot="0">
              <a:off x="1251568" y="434768"/>
              <a:ext cx="15572435" cy="1406280"/>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Problem</a:t>
              </a:r>
            </a:p>
          </p:txBody>
        </p:sp>
        <p:sp>
          <p:nvSpPr>
            <p:cNvPr name="TextBox 47" id="47"/>
            <p:cNvSpPr txBox="true"/>
            <p:nvPr/>
          </p:nvSpPr>
          <p:spPr>
            <a:xfrm rot="0">
              <a:off x="1803814" y="2323804"/>
              <a:ext cx="14493343" cy="1874740"/>
            </a:xfrm>
            <a:prstGeom prst="rect">
              <a:avLst/>
            </a:prstGeom>
          </p:spPr>
          <p:txBody>
            <a:bodyPr anchor="t" rtlCol="false" tIns="0" lIns="0" bIns="0" rIns="0">
              <a:spAutoFit/>
            </a:bodyPr>
            <a:lstStyle/>
            <a:p>
              <a:pPr algn="ctr">
                <a:lnSpc>
                  <a:spcPts val="5319"/>
                </a:lnSpc>
              </a:pPr>
              <a:r>
                <a:rPr lang="en-US" sz="3799" b="true">
                  <a:solidFill>
                    <a:srgbClr val="FFFFFF"/>
                  </a:solidFill>
                  <a:latin typeface="Helvetica World Bold"/>
                  <a:ea typeface="Helvetica World Bold"/>
                  <a:cs typeface="Helvetica World Bold"/>
                  <a:sym typeface="Helvetica World Bold"/>
                </a:rPr>
                <a:t>WMATA Metro ridership has dropped 46% since 2009. </a:t>
              </a:r>
            </a:p>
          </p:txBody>
        </p:sp>
        <p:grpSp>
          <p:nvGrpSpPr>
            <p:cNvPr name="Group 48" id="48"/>
            <p:cNvGrpSpPr/>
            <p:nvPr/>
          </p:nvGrpSpPr>
          <p:grpSpPr>
            <a:xfrm rot="0">
              <a:off x="643840" y="579392"/>
              <a:ext cx="1240856" cy="124085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0" id="50"/>
              <p:cNvSpPr txBox="true"/>
              <p:nvPr/>
            </p:nvSpPr>
            <p:spPr>
              <a:xfrm>
                <a:off x="76200" y="123825"/>
                <a:ext cx="660400" cy="612775"/>
              </a:xfrm>
              <a:prstGeom prst="rect">
                <a:avLst/>
              </a:prstGeom>
            </p:spPr>
            <p:txBody>
              <a:bodyPr anchor="ctr" rtlCol="false" tIns="32925" lIns="32925" bIns="32925" rIns="32925"/>
              <a:lstStyle/>
              <a:p>
                <a:pPr algn="ctr">
                  <a:lnSpc>
                    <a:spcPts val="2804"/>
                  </a:lnSpc>
                </a:pPr>
              </a:p>
            </p:txBody>
          </p:sp>
        </p:grpSp>
        <p:sp>
          <p:nvSpPr>
            <p:cNvPr name="TextBox 51" id="51"/>
            <p:cNvSpPr txBox="true"/>
            <p:nvPr/>
          </p:nvSpPr>
          <p:spPr>
            <a:xfrm rot="0">
              <a:off x="1087721" y="399735"/>
              <a:ext cx="353095" cy="1476346"/>
            </a:xfrm>
            <a:prstGeom prst="rect">
              <a:avLst/>
            </a:prstGeom>
          </p:spPr>
          <p:txBody>
            <a:bodyPr anchor="t" rtlCol="false" tIns="0" lIns="0" bIns="0" rIns="0">
              <a:spAutoFit/>
            </a:bodyPr>
            <a:lstStyle/>
            <a:p>
              <a:pPr algn="ctr">
                <a:lnSpc>
                  <a:spcPts val="9326"/>
                </a:lnSpc>
              </a:pPr>
              <a:r>
                <a:rPr lang="en-US" sz="6661" b="true">
                  <a:solidFill>
                    <a:srgbClr val="231F20"/>
                  </a:solidFill>
                  <a:latin typeface="Canva Sans Bold"/>
                  <a:ea typeface="Canva Sans Bold"/>
                  <a:cs typeface="Canva Sans Bold"/>
                  <a:sym typeface="Canva Sans Bold"/>
                </a:rPr>
                <a:t>!</a:t>
              </a:r>
            </a:p>
          </p:txBody>
        </p:sp>
        <p:grpSp>
          <p:nvGrpSpPr>
            <p:cNvPr name="Group 52" id="52"/>
            <p:cNvGrpSpPr/>
            <p:nvPr/>
          </p:nvGrpSpPr>
          <p:grpSpPr>
            <a:xfrm rot="-10800000">
              <a:off x="16137086" y="550773"/>
              <a:ext cx="1250595" cy="1250595"/>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4" id="54"/>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55" id="55"/>
            <p:cNvGrpSpPr/>
            <p:nvPr/>
          </p:nvGrpSpPr>
          <p:grpSpPr>
            <a:xfrm rot="0">
              <a:off x="16682641" y="808347"/>
              <a:ext cx="582743" cy="735448"/>
              <a:chOff x="0" y="0"/>
              <a:chExt cx="406400" cy="512895"/>
            </a:xfrm>
          </p:grpSpPr>
          <p:sp>
            <p:nvSpPr>
              <p:cNvPr name="Freeform 56" id="56"/>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57" id="57"/>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58" id="58"/>
            <p:cNvGrpSpPr/>
            <p:nvPr/>
          </p:nvGrpSpPr>
          <p:grpSpPr>
            <a:xfrm rot="-10800000">
              <a:off x="16259382" y="1075559"/>
              <a:ext cx="714631" cy="201023"/>
              <a:chOff x="0" y="0"/>
              <a:chExt cx="107470" cy="30231"/>
            </a:xfrm>
          </p:grpSpPr>
          <p:sp>
            <p:nvSpPr>
              <p:cNvPr name="Freeform 59" id="59"/>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60" id="60"/>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TextBox 3" id="3"/>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8" id="28"/>
          <p:cNvGrpSpPr/>
          <p:nvPr/>
        </p:nvGrpSpPr>
        <p:grpSpPr>
          <a:xfrm rot="0">
            <a:off x="3175895" y="538468"/>
            <a:ext cx="13575729" cy="2119163"/>
            <a:chOff x="0" y="0"/>
            <a:chExt cx="3198669" cy="499310"/>
          </a:xfrm>
        </p:grpSpPr>
        <p:sp>
          <p:nvSpPr>
            <p:cNvPr name="Freeform 29" id="29"/>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0">
            <a:off x="15664776" y="1598050"/>
            <a:ext cx="798206" cy="798206"/>
            <a:chOff x="0" y="0"/>
            <a:chExt cx="1064275" cy="1064275"/>
          </a:xfrm>
        </p:grpSpPr>
        <p:grpSp>
          <p:nvGrpSpPr>
            <p:cNvPr name="Group 32" id="32"/>
            <p:cNvGrpSpPr/>
            <p:nvPr/>
          </p:nvGrpSpPr>
          <p:grpSpPr>
            <a:xfrm rot="-10800000">
              <a:off x="0" y="0"/>
              <a:ext cx="1064275" cy="10642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5" id="35"/>
            <p:cNvGrpSpPr/>
            <p:nvPr/>
          </p:nvGrpSpPr>
          <p:grpSpPr>
            <a:xfrm rot="0">
              <a:off x="464276" y="219199"/>
              <a:ext cx="495923" cy="625877"/>
              <a:chOff x="0" y="0"/>
              <a:chExt cx="406400" cy="512895"/>
            </a:xfrm>
          </p:grpSpPr>
          <p:sp>
            <p:nvSpPr>
              <p:cNvPr name="Freeform 36" id="36"/>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7" id="37"/>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8" id="38"/>
            <p:cNvGrpSpPr/>
            <p:nvPr/>
          </p:nvGrpSpPr>
          <p:grpSpPr>
            <a:xfrm rot="-10800000">
              <a:off x="104076" y="446601"/>
              <a:ext cx="608161" cy="171073"/>
              <a:chOff x="0" y="0"/>
              <a:chExt cx="107470" cy="30231"/>
            </a:xfrm>
          </p:grpSpPr>
          <p:sp>
            <p:nvSpPr>
              <p:cNvPr name="Freeform 39" id="39"/>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0" id="40"/>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grpSp>
        <p:nvGrpSpPr>
          <p:cNvPr name="Group 41" id="41"/>
          <p:cNvGrpSpPr/>
          <p:nvPr/>
        </p:nvGrpSpPr>
        <p:grpSpPr>
          <a:xfrm rot="0">
            <a:off x="3395132" y="1674250"/>
            <a:ext cx="802463" cy="8024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3" id="4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4" id="44"/>
          <p:cNvGrpSpPr/>
          <p:nvPr/>
        </p:nvGrpSpPr>
        <p:grpSpPr>
          <a:xfrm rot="0">
            <a:off x="4346655" y="1674250"/>
            <a:ext cx="802463" cy="802463"/>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6" id="46"/>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7" id="47"/>
          <p:cNvSpPr txBox="true"/>
          <p:nvPr/>
        </p:nvSpPr>
        <p:spPr>
          <a:xfrm rot="0">
            <a:off x="3540492" y="1625382"/>
            <a:ext cx="511744" cy="765324"/>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8" id="48"/>
          <p:cNvSpPr txBox="true"/>
          <p:nvPr/>
        </p:nvSpPr>
        <p:spPr>
          <a:xfrm rot="0">
            <a:off x="4461752" y="1640231"/>
            <a:ext cx="572269" cy="745152"/>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9" id="49"/>
          <p:cNvSpPr txBox="true"/>
          <p:nvPr/>
        </p:nvSpPr>
        <p:spPr>
          <a:xfrm rot="0">
            <a:off x="4124096" y="904875"/>
            <a:ext cx="11679327" cy="1085666"/>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The Data</a:t>
            </a:r>
          </a:p>
        </p:txBody>
      </p:sp>
      <p:sp>
        <p:nvSpPr>
          <p:cNvPr name="TextBox 50" id="50"/>
          <p:cNvSpPr txBox="true"/>
          <p:nvPr/>
        </p:nvSpPr>
        <p:spPr>
          <a:xfrm rot="0">
            <a:off x="2698207" y="2906595"/>
            <a:ext cx="15030791" cy="3127404"/>
          </a:xfrm>
          <a:prstGeom prst="rect">
            <a:avLst/>
          </a:prstGeom>
        </p:spPr>
        <p:txBody>
          <a:bodyPr anchor="t" rtlCol="false" tIns="0" lIns="0" bIns="0" rIns="0">
            <a:spAutoFit/>
          </a:bodyPr>
          <a:lstStyle/>
          <a:p>
            <a:pPr algn="l" marL="1028468" indent="-514234" lvl="1">
              <a:lnSpc>
                <a:spcPts val="6430"/>
              </a:lnSpc>
              <a:buFont typeface="Arial"/>
              <a:buChar char="•"/>
            </a:pPr>
            <a:r>
              <a:rPr lang="en-US" b="true" sz="4763">
                <a:solidFill>
                  <a:srgbClr val="000000"/>
                </a:solidFill>
                <a:latin typeface="Helvetica World Bold"/>
                <a:ea typeface="Helvetica World Bold"/>
                <a:cs typeface="Helvetica World Bold"/>
                <a:sym typeface="Helvetica World Bold"/>
              </a:rPr>
              <a:t>WMATA Ridership Summary</a:t>
            </a:r>
          </a:p>
          <a:p>
            <a:pPr algn="l" marL="1727202" indent="-575734" lvl="2">
              <a:lnSpc>
                <a:spcPts val="6040"/>
              </a:lnSpc>
              <a:buFont typeface="Arial"/>
              <a:buChar char="⚬"/>
            </a:pPr>
            <a:r>
              <a:rPr lang="en-US" sz="4000">
                <a:solidFill>
                  <a:srgbClr val="000000"/>
                </a:solidFill>
                <a:latin typeface="Helvetica World"/>
                <a:ea typeface="Helvetica World"/>
                <a:cs typeface="Helvetica World"/>
                <a:sym typeface="Helvetica World"/>
              </a:rPr>
              <a:t>Data on Daily Ridership across 98 Metro stations during periods in a day, across 8 days in 2024. </a:t>
            </a:r>
          </a:p>
          <a:p>
            <a:pPr algn="ctr" marL="842012" indent="-421006" lvl="1">
              <a:lnSpc>
                <a:spcPts val="5265"/>
              </a:lnSpc>
              <a:buFont typeface="Arial"/>
              <a:buChar char="•"/>
            </a:pPr>
            <a:r>
              <a:rPr lang="en-US" sz="3900" i="true" u="sng">
                <a:solidFill>
                  <a:srgbClr val="000000"/>
                </a:solidFill>
                <a:latin typeface="Helvetica World Italics"/>
                <a:ea typeface="Helvetica World Italics"/>
                <a:cs typeface="Helvetica World Italics"/>
                <a:sym typeface="Helvetica World Italics"/>
              </a:rPr>
              <a:t>Metro Center</a:t>
            </a:r>
            <a:r>
              <a:rPr lang="en-US" sz="3900" i="true">
                <a:solidFill>
                  <a:srgbClr val="000000"/>
                </a:solidFill>
                <a:latin typeface="Helvetica World Italics"/>
                <a:ea typeface="Helvetica World Italics"/>
                <a:cs typeface="Helvetica World Italics"/>
                <a:sym typeface="Helvetica World Italics"/>
              </a:rPr>
              <a:t> Ridership during </a:t>
            </a:r>
            <a:r>
              <a:rPr lang="en-US" sz="3900" i="true" u="sng">
                <a:solidFill>
                  <a:srgbClr val="000000"/>
                </a:solidFill>
                <a:latin typeface="Helvetica World Italics"/>
                <a:ea typeface="Helvetica World Italics"/>
                <a:cs typeface="Helvetica World Italics"/>
                <a:sym typeface="Helvetica World Italics"/>
              </a:rPr>
              <a:t>PM Peak Hours</a:t>
            </a:r>
            <a:r>
              <a:rPr lang="en-US" sz="3900" i="true">
                <a:solidFill>
                  <a:srgbClr val="000000"/>
                </a:solidFill>
                <a:latin typeface="Helvetica World Italics"/>
                <a:ea typeface="Helvetica World Italics"/>
                <a:cs typeface="Helvetica World Italics"/>
                <a:sym typeface="Helvetica World Italics"/>
              </a:rPr>
              <a:t> on </a:t>
            </a:r>
            <a:r>
              <a:rPr lang="en-US" sz="3900" i="true" u="sng">
                <a:solidFill>
                  <a:srgbClr val="000000"/>
                </a:solidFill>
                <a:latin typeface="Helvetica World Italics"/>
                <a:ea typeface="Helvetica World Italics"/>
                <a:cs typeface="Helvetica World Italics"/>
                <a:sym typeface="Helvetica World Italics"/>
              </a:rPr>
              <a:t>09/04/2024</a:t>
            </a:r>
            <a:r>
              <a:rPr lang="en-US" sz="3900" u="sng">
                <a:solidFill>
                  <a:srgbClr val="000000"/>
                </a:solidFill>
                <a:latin typeface="Helvetica World"/>
                <a:ea typeface="Helvetica World"/>
                <a:cs typeface="Helvetica World"/>
                <a:sym typeface="Helvetica World"/>
              </a:rPr>
              <a:t> </a:t>
            </a:r>
          </a:p>
        </p:txBody>
      </p:sp>
      <p:sp>
        <p:nvSpPr>
          <p:cNvPr name="TextBox 51" id="51"/>
          <p:cNvSpPr txBox="true"/>
          <p:nvPr/>
        </p:nvSpPr>
        <p:spPr>
          <a:xfrm rot="0">
            <a:off x="3781084" y="6337285"/>
            <a:ext cx="12294166" cy="3030682"/>
          </a:xfrm>
          <a:prstGeom prst="rect">
            <a:avLst/>
          </a:prstGeom>
        </p:spPr>
        <p:txBody>
          <a:bodyPr anchor="t" rtlCol="false" tIns="0" lIns="0" bIns="0" rIns="0">
            <a:spAutoFit/>
          </a:bodyPr>
          <a:lstStyle/>
          <a:p>
            <a:pPr algn="l">
              <a:lnSpc>
                <a:spcPts val="6809"/>
              </a:lnSpc>
            </a:pPr>
            <a:r>
              <a:rPr lang="en-US" sz="4863" b="true">
                <a:solidFill>
                  <a:srgbClr val="000000"/>
                </a:solidFill>
                <a:latin typeface="Helvetica World Bold"/>
                <a:ea typeface="Helvetica World Bold"/>
                <a:cs typeface="Helvetica World Bold"/>
                <a:sym typeface="Helvetica World Bold"/>
              </a:rPr>
              <a:t>External Data:</a:t>
            </a:r>
          </a:p>
          <a:p>
            <a:pPr algn="l" marL="863601" indent="-431801" lvl="1">
              <a:lnSpc>
                <a:spcPts val="5600"/>
              </a:lnSpc>
              <a:buFont typeface="Arial"/>
              <a:buChar char="•"/>
            </a:pPr>
            <a:r>
              <a:rPr lang="en-US" sz="4000">
                <a:solidFill>
                  <a:srgbClr val="000000"/>
                </a:solidFill>
                <a:latin typeface="Helvetica World"/>
                <a:ea typeface="Helvetica World"/>
                <a:cs typeface="Helvetica World"/>
                <a:sym typeface="Helvetica World"/>
              </a:rPr>
              <a:t>2014 &amp; 2019 WMATA Ridership Summary </a:t>
            </a:r>
          </a:p>
          <a:p>
            <a:pPr algn="l" marL="863601" indent="-431801" lvl="1">
              <a:lnSpc>
                <a:spcPts val="5600"/>
              </a:lnSpc>
              <a:buFont typeface="Arial"/>
              <a:buChar char="•"/>
            </a:pPr>
            <a:r>
              <a:rPr lang="en-US" sz="4000">
                <a:solidFill>
                  <a:srgbClr val="000000"/>
                </a:solidFill>
                <a:latin typeface="Helvetica World"/>
                <a:ea typeface="Helvetica World"/>
                <a:cs typeface="Helvetica World"/>
                <a:sym typeface="Helvetica World"/>
              </a:rPr>
              <a:t>National Annual Ridership</a:t>
            </a:r>
          </a:p>
          <a:p>
            <a:pPr algn="l" marL="863601" indent="-431801" lvl="1">
              <a:lnSpc>
                <a:spcPts val="5600"/>
              </a:lnSpc>
              <a:buFont typeface="Arial"/>
              <a:buChar char="•"/>
            </a:pPr>
            <a:r>
              <a:rPr lang="en-US" sz="4000">
                <a:solidFill>
                  <a:srgbClr val="000000"/>
                </a:solidFill>
                <a:latin typeface="Helvetica World"/>
                <a:ea typeface="Helvetica World"/>
                <a:cs typeface="Helvetica World"/>
                <a:sym typeface="Helvetica World"/>
              </a:rPr>
              <a:t>DC Crime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TextBox 3" id="3"/>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8" id="28"/>
          <p:cNvGrpSpPr/>
          <p:nvPr/>
        </p:nvGrpSpPr>
        <p:grpSpPr>
          <a:xfrm rot="0">
            <a:off x="3175895" y="538468"/>
            <a:ext cx="13575729" cy="2119163"/>
            <a:chOff x="0" y="0"/>
            <a:chExt cx="3198669" cy="499310"/>
          </a:xfrm>
        </p:grpSpPr>
        <p:sp>
          <p:nvSpPr>
            <p:cNvPr name="Freeform 29" id="29"/>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0" id="30"/>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1" id="31"/>
          <p:cNvGrpSpPr/>
          <p:nvPr/>
        </p:nvGrpSpPr>
        <p:grpSpPr>
          <a:xfrm rot="-10800000">
            <a:off x="15664776" y="1598050"/>
            <a:ext cx="798206" cy="79820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4" id="34"/>
          <p:cNvGrpSpPr/>
          <p:nvPr/>
        </p:nvGrpSpPr>
        <p:grpSpPr>
          <a:xfrm rot="0">
            <a:off x="16012982" y="1762449"/>
            <a:ext cx="371942" cy="469407"/>
            <a:chOff x="0" y="0"/>
            <a:chExt cx="406400" cy="512895"/>
          </a:xfrm>
        </p:grpSpPr>
        <p:sp>
          <p:nvSpPr>
            <p:cNvPr name="Freeform 35" id="35"/>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6" id="36"/>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7" id="37"/>
          <p:cNvGrpSpPr/>
          <p:nvPr/>
        </p:nvGrpSpPr>
        <p:grpSpPr>
          <a:xfrm rot="-10800000">
            <a:off x="15742833" y="1933000"/>
            <a:ext cx="456121" cy="128305"/>
            <a:chOff x="0" y="0"/>
            <a:chExt cx="107470" cy="30231"/>
          </a:xfrm>
        </p:grpSpPr>
        <p:sp>
          <p:nvSpPr>
            <p:cNvPr name="Freeform 38" id="38"/>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39" id="39"/>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40" id="40"/>
          <p:cNvGrpSpPr/>
          <p:nvPr/>
        </p:nvGrpSpPr>
        <p:grpSpPr>
          <a:xfrm rot="0">
            <a:off x="3395132" y="1674250"/>
            <a:ext cx="802463" cy="80246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2" id="42"/>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3" id="43"/>
          <p:cNvGrpSpPr/>
          <p:nvPr/>
        </p:nvGrpSpPr>
        <p:grpSpPr>
          <a:xfrm rot="0">
            <a:off x="4346655" y="1674250"/>
            <a:ext cx="802463" cy="80246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5" id="45"/>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6" id="46"/>
          <p:cNvSpPr txBox="true"/>
          <p:nvPr/>
        </p:nvSpPr>
        <p:spPr>
          <a:xfrm rot="0">
            <a:off x="3540492" y="1625382"/>
            <a:ext cx="511744" cy="765324"/>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7" id="47"/>
          <p:cNvSpPr txBox="true"/>
          <p:nvPr/>
        </p:nvSpPr>
        <p:spPr>
          <a:xfrm rot="0">
            <a:off x="4461752" y="1640231"/>
            <a:ext cx="572269" cy="745152"/>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8" id="48"/>
          <p:cNvSpPr txBox="true"/>
          <p:nvPr/>
        </p:nvSpPr>
        <p:spPr>
          <a:xfrm rot="0">
            <a:off x="2698207" y="3627778"/>
            <a:ext cx="15294699" cy="5286342"/>
          </a:xfrm>
          <a:prstGeom prst="rect">
            <a:avLst/>
          </a:prstGeom>
        </p:spPr>
        <p:txBody>
          <a:bodyPr anchor="t" rtlCol="false" tIns="0" lIns="0" bIns="0" rIns="0">
            <a:spAutoFit/>
          </a:bodyPr>
          <a:lstStyle/>
          <a:p>
            <a:pPr algn="l" marL="1059580" indent="-529790" lvl="1">
              <a:lnSpc>
                <a:spcPts val="5987"/>
              </a:lnSpc>
              <a:buFont typeface="Arial"/>
              <a:buChar char="•"/>
            </a:pPr>
            <a:r>
              <a:rPr lang="en-US" sz="4907">
                <a:solidFill>
                  <a:srgbClr val="000000"/>
                </a:solidFill>
                <a:latin typeface="Helvetica World"/>
                <a:ea typeface="Helvetica World"/>
                <a:cs typeface="Helvetica World"/>
                <a:sym typeface="Helvetica World"/>
              </a:rPr>
              <a:t>Conducted a comprehensive analysis of WMATA Ridership Summary</a:t>
            </a:r>
          </a:p>
          <a:p>
            <a:pPr algn="l">
              <a:lnSpc>
                <a:spcPts val="5987"/>
              </a:lnSpc>
            </a:pPr>
          </a:p>
          <a:p>
            <a:pPr algn="l" marL="1059580" indent="-529790" lvl="1">
              <a:lnSpc>
                <a:spcPts val="5987"/>
              </a:lnSpc>
              <a:buFont typeface="Arial"/>
              <a:buChar char="•"/>
            </a:pPr>
            <a:r>
              <a:rPr lang="en-US" sz="4907">
                <a:solidFill>
                  <a:srgbClr val="000000"/>
                </a:solidFill>
                <a:latin typeface="Helvetica World"/>
                <a:ea typeface="Helvetica World"/>
                <a:cs typeface="Helvetica World"/>
                <a:sym typeface="Helvetica World"/>
              </a:rPr>
              <a:t>Identify target groups that influence Ridership</a:t>
            </a:r>
          </a:p>
          <a:p>
            <a:pPr algn="l">
              <a:lnSpc>
                <a:spcPts val="5987"/>
              </a:lnSpc>
            </a:pPr>
          </a:p>
          <a:p>
            <a:pPr algn="l" marL="1059580" indent="-529790" lvl="1">
              <a:lnSpc>
                <a:spcPts val="5987"/>
              </a:lnSpc>
              <a:buFont typeface="Arial"/>
              <a:buChar char="•"/>
            </a:pPr>
            <a:r>
              <a:rPr lang="en-US" sz="4907">
                <a:solidFill>
                  <a:srgbClr val="000000"/>
                </a:solidFill>
                <a:latin typeface="Helvetica World"/>
                <a:ea typeface="Helvetica World"/>
                <a:cs typeface="Helvetica World"/>
                <a:sym typeface="Helvetica World"/>
              </a:rPr>
              <a:t>Analyze external data to explain trends in target groups</a:t>
            </a:r>
          </a:p>
        </p:txBody>
      </p:sp>
      <p:sp>
        <p:nvSpPr>
          <p:cNvPr name="TextBox 49" id="49"/>
          <p:cNvSpPr txBox="true"/>
          <p:nvPr/>
        </p:nvSpPr>
        <p:spPr>
          <a:xfrm rot="0">
            <a:off x="4124096" y="904875"/>
            <a:ext cx="11679327" cy="1085666"/>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My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sp>
        <p:nvSpPr>
          <p:cNvPr name="Freeform 27" id="27"/>
          <p:cNvSpPr/>
          <p:nvPr/>
        </p:nvSpPr>
        <p:spPr>
          <a:xfrm flipH="false" flipV="false" rot="0">
            <a:off x="4197595" y="2884304"/>
            <a:ext cx="10634557" cy="7029490"/>
          </a:xfrm>
          <a:custGeom>
            <a:avLst/>
            <a:gdLst/>
            <a:ahLst/>
            <a:cxnLst/>
            <a:rect r="r" b="b" t="t" l="l"/>
            <a:pathLst>
              <a:path h="7029490" w="10634557">
                <a:moveTo>
                  <a:pt x="0" y="0"/>
                </a:moveTo>
                <a:lnTo>
                  <a:pt x="10634558" y="0"/>
                </a:lnTo>
                <a:lnTo>
                  <a:pt x="10634558" y="7029489"/>
                </a:lnTo>
                <a:lnTo>
                  <a:pt x="0" y="7029489"/>
                </a:lnTo>
                <a:lnTo>
                  <a:pt x="0" y="0"/>
                </a:lnTo>
                <a:close/>
              </a:path>
            </a:pathLst>
          </a:custGeom>
          <a:blipFill>
            <a:blip r:embed="rId5"/>
            <a:stretch>
              <a:fillRect l="0" t="0" r="0" b="0"/>
            </a:stretch>
          </a:blipFill>
        </p:spPr>
      </p:sp>
      <p:grpSp>
        <p:nvGrpSpPr>
          <p:cNvPr name="Group 28" id="28"/>
          <p:cNvGrpSpPr/>
          <p:nvPr/>
        </p:nvGrpSpPr>
        <p:grpSpPr>
          <a:xfrm rot="0">
            <a:off x="3175895" y="538468"/>
            <a:ext cx="13575729" cy="2119163"/>
            <a:chOff x="0" y="0"/>
            <a:chExt cx="18100972" cy="2825550"/>
          </a:xfrm>
        </p:grpSpPr>
        <p:grpSp>
          <p:nvGrpSpPr>
            <p:cNvPr name="Group 29" id="29"/>
            <p:cNvGrpSpPr/>
            <p:nvPr/>
          </p:nvGrpSpPr>
          <p:grpSpPr>
            <a:xfrm rot="0">
              <a:off x="0" y="0"/>
              <a:ext cx="18100972" cy="2825550"/>
              <a:chOff x="0" y="0"/>
              <a:chExt cx="3198669" cy="499310"/>
            </a:xfrm>
          </p:grpSpPr>
          <p:sp>
            <p:nvSpPr>
              <p:cNvPr name="Freeform 30" id="30"/>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2" id="32"/>
            <p:cNvGrpSpPr/>
            <p:nvPr/>
          </p:nvGrpSpPr>
          <p:grpSpPr>
            <a:xfrm rot="-10800000">
              <a:off x="16651841" y="1412775"/>
              <a:ext cx="1064275" cy="10642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5" id="35"/>
            <p:cNvGrpSpPr/>
            <p:nvPr/>
          </p:nvGrpSpPr>
          <p:grpSpPr>
            <a:xfrm rot="0">
              <a:off x="17116116" y="1631974"/>
              <a:ext cx="495923" cy="625877"/>
              <a:chOff x="0" y="0"/>
              <a:chExt cx="406400" cy="512895"/>
            </a:xfrm>
          </p:grpSpPr>
          <p:sp>
            <p:nvSpPr>
              <p:cNvPr name="Freeform 36" id="36"/>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7" id="37"/>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8" id="38"/>
            <p:cNvGrpSpPr/>
            <p:nvPr/>
          </p:nvGrpSpPr>
          <p:grpSpPr>
            <a:xfrm rot="-10800000">
              <a:off x="16755917" y="1859376"/>
              <a:ext cx="608161" cy="171073"/>
              <a:chOff x="0" y="0"/>
              <a:chExt cx="107470" cy="30231"/>
            </a:xfrm>
          </p:grpSpPr>
          <p:sp>
            <p:nvSpPr>
              <p:cNvPr name="Freeform 39" id="39"/>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0" id="40"/>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41" id="41"/>
            <p:cNvGrpSpPr/>
            <p:nvPr/>
          </p:nvGrpSpPr>
          <p:grpSpPr>
            <a:xfrm rot="0">
              <a:off x="292316" y="1514375"/>
              <a:ext cx="1069951" cy="10699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3" id="4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4" id="44"/>
            <p:cNvGrpSpPr/>
            <p:nvPr/>
          </p:nvGrpSpPr>
          <p:grpSpPr>
            <a:xfrm rot="0">
              <a:off x="1561013" y="1514375"/>
              <a:ext cx="1069951" cy="106995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6" id="46"/>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7" id="47"/>
            <p:cNvSpPr txBox="true"/>
            <p:nvPr/>
          </p:nvSpPr>
          <p:spPr>
            <a:xfrm rot="0">
              <a:off x="486129" y="1477793"/>
              <a:ext cx="682325" cy="991857"/>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8" id="48"/>
            <p:cNvSpPr txBox="true"/>
            <p:nvPr/>
          </p:nvSpPr>
          <p:spPr>
            <a:xfrm rot="0">
              <a:off x="1714476" y="1494416"/>
              <a:ext cx="763025" cy="968136"/>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9" id="49"/>
            <p:cNvSpPr txBox="true"/>
            <p:nvPr/>
          </p:nvSpPr>
          <p:spPr>
            <a:xfrm rot="0">
              <a:off x="1868834" y="531117"/>
              <a:ext cx="14740715" cy="1328259"/>
            </a:xfrm>
            <a:prstGeom prst="rect">
              <a:avLst/>
            </a:prstGeom>
          </p:spPr>
          <p:txBody>
            <a:bodyPr anchor="t" rtlCol="false" tIns="0" lIns="0" bIns="0" rIns="0">
              <a:spAutoFit/>
            </a:bodyPr>
            <a:lstStyle/>
            <a:p>
              <a:pPr algn="ctr">
                <a:lnSpc>
                  <a:spcPts val="7685"/>
                </a:lnSpc>
              </a:pPr>
              <a:r>
                <a:rPr lang="en-US" sz="5489" b="true">
                  <a:solidFill>
                    <a:srgbClr val="FFFFFF"/>
                  </a:solidFill>
                  <a:latin typeface="Helvetica World Bold"/>
                  <a:ea typeface="Helvetica World Bold"/>
                  <a:cs typeface="Helvetica World Bold"/>
                  <a:sym typeface="Helvetica World Bold"/>
                </a:rPr>
                <a:t>Most Popular Stations</a:t>
              </a:r>
            </a:p>
          </p:txBody>
        </p:sp>
      </p:grpSp>
      <p:sp>
        <p:nvSpPr>
          <p:cNvPr name="TextBox 50" id="50"/>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TextBox 3" id="3"/>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sp>
        <p:nvSpPr>
          <p:cNvPr name="TextBox 28" id="28"/>
          <p:cNvSpPr txBox="true"/>
          <p:nvPr/>
        </p:nvSpPr>
        <p:spPr>
          <a:xfrm rot="0">
            <a:off x="2698207" y="3143545"/>
            <a:ext cx="14341624" cy="6178608"/>
          </a:xfrm>
          <a:prstGeom prst="rect">
            <a:avLst/>
          </a:prstGeom>
        </p:spPr>
        <p:txBody>
          <a:bodyPr anchor="t" rtlCol="false" tIns="0" lIns="0" bIns="0" rIns="0">
            <a:spAutoFit/>
          </a:bodyPr>
          <a:lstStyle/>
          <a:p>
            <a:pPr algn="l" marL="1028468" indent="-514234" lvl="1">
              <a:lnSpc>
                <a:spcPts val="6430"/>
              </a:lnSpc>
              <a:buFont typeface="Arial"/>
              <a:buChar char="•"/>
            </a:pPr>
            <a:r>
              <a:rPr lang="en-US" b="true" sz="4763">
                <a:solidFill>
                  <a:srgbClr val="000000"/>
                </a:solidFill>
                <a:latin typeface="Helvetica World Bold"/>
                <a:ea typeface="Helvetica World Bold"/>
                <a:cs typeface="Helvetica World Bold"/>
                <a:sym typeface="Helvetica World Bold"/>
              </a:rPr>
              <a:t>Proximity to Federal Buildings:</a:t>
            </a:r>
          </a:p>
          <a:p>
            <a:pPr algn="l" marL="1754684" indent="-584895" lvl="2">
              <a:lnSpc>
                <a:spcPts val="5485"/>
              </a:lnSpc>
              <a:buFont typeface="Arial"/>
              <a:buChar char="⚬"/>
            </a:pPr>
            <a:r>
              <a:rPr lang="en-US" sz="4063">
                <a:solidFill>
                  <a:srgbClr val="000000"/>
                </a:solidFill>
                <a:latin typeface="Helvetica World"/>
                <a:ea typeface="Helvetica World"/>
                <a:cs typeface="Helvetica World"/>
                <a:sym typeface="Helvetica World"/>
              </a:rPr>
              <a:t>Union Station, Foggy Bottom-GWU, Metro Center, L’Enfant Plaza,  Farragut North</a:t>
            </a:r>
          </a:p>
          <a:p>
            <a:pPr algn="l" marL="1028468" indent="-514234" lvl="1">
              <a:lnSpc>
                <a:spcPts val="6430"/>
              </a:lnSpc>
              <a:buFont typeface="Arial"/>
              <a:buChar char="•"/>
            </a:pPr>
            <a:r>
              <a:rPr lang="en-US" b="true" sz="4763">
                <a:solidFill>
                  <a:srgbClr val="000000"/>
                </a:solidFill>
                <a:latin typeface="Helvetica World Bold"/>
                <a:ea typeface="Helvetica World Bold"/>
                <a:cs typeface="Helvetica World Bold"/>
                <a:sym typeface="Helvetica World Bold"/>
              </a:rPr>
              <a:t>Proximity to </a:t>
            </a:r>
            <a:r>
              <a:rPr lang="en-US" b="true" sz="4763">
                <a:solidFill>
                  <a:srgbClr val="000000"/>
                </a:solidFill>
                <a:latin typeface="Helvetica World Bold"/>
                <a:ea typeface="Helvetica World Bold"/>
                <a:cs typeface="Helvetica World Bold"/>
                <a:sym typeface="Helvetica World Bold"/>
              </a:rPr>
              <a:t>Colleges:</a:t>
            </a:r>
          </a:p>
          <a:p>
            <a:pPr algn="l" marL="1754684" indent="-584895" lvl="2">
              <a:lnSpc>
                <a:spcPts val="5485"/>
              </a:lnSpc>
              <a:buFont typeface="Arial"/>
              <a:buChar char="⚬"/>
            </a:pPr>
            <a:r>
              <a:rPr lang="en-US" sz="4063">
                <a:solidFill>
                  <a:srgbClr val="000000"/>
                </a:solidFill>
                <a:latin typeface="Helvetica World"/>
                <a:ea typeface="Helvetica World"/>
                <a:cs typeface="Helvetica World"/>
                <a:sym typeface="Helvetica World"/>
              </a:rPr>
              <a:t>Foggy Bottom-GWU, NoMa-Gallaudet U</a:t>
            </a:r>
          </a:p>
          <a:p>
            <a:pPr algn="l" marL="1028468" indent="-514234" lvl="1">
              <a:lnSpc>
                <a:spcPts val="6430"/>
              </a:lnSpc>
              <a:buFont typeface="Arial"/>
              <a:buChar char="•"/>
            </a:pPr>
            <a:r>
              <a:rPr lang="en-US" b="true" sz="4763">
                <a:solidFill>
                  <a:srgbClr val="000000"/>
                </a:solidFill>
                <a:latin typeface="Helvetica World Bold"/>
                <a:ea typeface="Helvetica World Bold"/>
                <a:cs typeface="Helvetica World Bold"/>
                <a:sym typeface="Helvetica World Bold"/>
              </a:rPr>
              <a:t>Other</a:t>
            </a:r>
            <a:r>
              <a:rPr lang="en-US" b="true" sz="4763">
                <a:solidFill>
                  <a:srgbClr val="000000"/>
                </a:solidFill>
                <a:latin typeface="Helvetica World Bold"/>
                <a:ea typeface="Helvetica World Bold"/>
                <a:cs typeface="Helvetica World Bold"/>
                <a:sym typeface="Helvetica World Bold"/>
              </a:rPr>
              <a:t>: </a:t>
            </a:r>
          </a:p>
          <a:p>
            <a:pPr algn="l" marL="1754684" indent="-584895" lvl="2">
              <a:lnSpc>
                <a:spcPts val="5485"/>
              </a:lnSpc>
              <a:buFont typeface="Arial"/>
              <a:buChar char="⚬"/>
            </a:pPr>
            <a:r>
              <a:rPr lang="en-US" b="true" sz="4063">
                <a:solidFill>
                  <a:srgbClr val="000000"/>
                </a:solidFill>
                <a:latin typeface="Helvetica World Bold"/>
                <a:ea typeface="Helvetica World Bold"/>
                <a:cs typeface="Helvetica World Bold"/>
                <a:sym typeface="Helvetica World Bold"/>
              </a:rPr>
              <a:t> </a:t>
            </a:r>
            <a:r>
              <a:rPr lang="en-US" sz="4063">
                <a:solidFill>
                  <a:srgbClr val="000000"/>
                </a:solidFill>
                <a:latin typeface="Helvetica World"/>
                <a:ea typeface="Helvetica World"/>
                <a:cs typeface="Helvetica World"/>
                <a:sym typeface="Helvetica World"/>
              </a:rPr>
              <a:t>Gallery Place, Columbia Heights, DuPoint Circle,</a:t>
            </a:r>
          </a:p>
          <a:p>
            <a:pPr algn="l">
              <a:lnSpc>
                <a:spcPts val="5485"/>
              </a:lnSpc>
            </a:pPr>
            <a:r>
              <a:rPr lang="en-US" sz="4063">
                <a:solidFill>
                  <a:srgbClr val="000000"/>
                </a:solidFill>
                <a:latin typeface="Helvetica World"/>
                <a:ea typeface="Helvetica World"/>
                <a:cs typeface="Helvetica World"/>
                <a:sym typeface="Helvetica World"/>
              </a:rPr>
              <a:t>               Navy Yard-Ballpark</a:t>
            </a:r>
          </a:p>
        </p:txBody>
      </p:sp>
      <p:grpSp>
        <p:nvGrpSpPr>
          <p:cNvPr name="Group 29" id="29"/>
          <p:cNvGrpSpPr/>
          <p:nvPr/>
        </p:nvGrpSpPr>
        <p:grpSpPr>
          <a:xfrm rot="0">
            <a:off x="3175895" y="538468"/>
            <a:ext cx="13575729" cy="2119163"/>
            <a:chOff x="0" y="0"/>
            <a:chExt cx="3198669" cy="499310"/>
          </a:xfrm>
        </p:grpSpPr>
        <p:sp>
          <p:nvSpPr>
            <p:cNvPr name="Freeform 30" id="30"/>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2" id="32"/>
          <p:cNvGrpSpPr/>
          <p:nvPr/>
        </p:nvGrpSpPr>
        <p:grpSpPr>
          <a:xfrm rot="0">
            <a:off x="15829175" y="1762449"/>
            <a:ext cx="633807" cy="633807"/>
            <a:chOff x="0" y="0"/>
            <a:chExt cx="845076" cy="845076"/>
          </a:xfrm>
        </p:grpSpPr>
        <p:grpSp>
          <p:nvGrpSpPr>
            <p:cNvPr name="Group 33" id="33"/>
            <p:cNvGrpSpPr/>
            <p:nvPr/>
          </p:nvGrpSpPr>
          <p:grpSpPr>
            <a:xfrm rot="-10800000">
              <a:off x="0" y="0"/>
              <a:ext cx="845076" cy="84507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6" id="36"/>
            <p:cNvGrpSpPr/>
            <p:nvPr/>
          </p:nvGrpSpPr>
          <p:grpSpPr>
            <a:xfrm rot="0">
              <a:off x="368653" y="174053"/>
              <a:ext cx="393782" cy="496970"/>
              <a:chOff x="0" y="0"/>
              <a:chExt cx="406400" cy="512895"/>
            </a:xfrm>
          </p:grpSpPr>
          <p:sp>
            <p:nvSpPr>
              <p:cNvPr name="Freeform 37" id="37"/>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8" id="38"/>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9" id="39"/>
            <p:cNvGrpSpPr/>
            <p:nvPr/>
          </p:nvGrpSpPr>
          <p:grpSpPr>
            <a:xfrm rot="-10800000">
              <a:off x="82640" y="354618"/>
              <a:ext cx="482904" cy="135839"/>
              <a:chOff x="0" y="0"/>
              <a:chExt cx="107470" cy="30231"/>
            </a:xfrm>
          </p:grpSpPr>
          <p:sp>
            <p:nvSpPr>
              <p:cNvPr name="Freeform 40" id="40"/>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1" id="41"/>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grpSp>
        <p:nvGrpSpPr>
          <p:cNvPr name="Group 42" id="42"/>
          <p:cNvGrpSpPr/>
          <p:nvPr/>
        </p:nvGrpSpPr>
        <p:grpSpPr>
          <a:xfrm rot="0">
            <a:off x="3395132" y="1762449"/>
            <a:ext cx="1561204" cy="714264"/>
            <a:chOff x="0" y="0"/>
            <a:chExt cx="2081606" cy="952352"/>
          </a:xfrm>
        </p:grpSpPr>
        <p:grpSp>
          <p:nvGrpSpPr>
            <p:cNvPr name="Group 43" id="43"/>
            <p:cNvGrpSpPr/>
            <p:nvPr/>
          </p:nvGrpSpPr>
          <p:grpSpPr>
            <a:xfrm rot="0">
              <a:off x="0" y="0"/>
              <a:ext cx="952352" cy="95235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5" id="45"/>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6" id="46"/>
            <p:cNvGrpSpPr/>
            <p:nvPr/>
          </p:nvGrpSpPr>
          <p:grpSpPr>
            <a:xfrm rot="0">
              <a:off x="1129254" y="0"/>
              <a:ext cx="952352" cy="95235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8" id="48"/>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9" id="49"/>
            <p:cNvSpPr txBox="true"/>
            <p:nvPr/>
          </p:nvSpPr>
          <p:spPr>
            <a:xfrm rot="0">
              <a:off x="172511" y="-32458"/>
              <a:ext cx="607330" cy="882738"/>
            </a:xfrm>
            <a:prstGeom prst="rect">
              <a:avLst/>
            </a:prstGeom>
          </p:spPr>
          <p:txBody>
            <a:bodyPr anchor="t" rtlCol="false" tIns="0" lIns="0" bIns="0" rIns="0">
              <a:spAutoFit/>
            </a:bodyPr>
            <a:lstStyle/>
            <a:p>
              <a:pPr algn="ctr">
                <a:lnSpc>
                  <a:spcPts val="5146"/>
                </a:lnSpc>
              </a:pPr>
              <a:r>
                <a:rPr lang="en-US" b="true" sz="3676" spc="-80">
                  <a:solidFill>
                    <a:srgbClr val="FFFFFF"/>
                  </a:solidFill>
                  <a:latin typeface="Helvetica World Bold"/>
                  <a:ea typeface="Helvetica World Bold"/>
                  <a:cs typeface="Helvetica World Bold"/>
                  <a:sym typeface="Helvetica World Bold"/>
                </a:rPr>
                <a:t>IC</a:t>
              </a:r>
            </a:p>
          </p:txBody>
        </p:sp>
        <p:sp>
          <p:nvSpPr>
            <p:cNvPr name="TextBox 50" id="50"/>
            <p:cNvSpPr txBox="true"/>
            <p:nvPr/>
          </p:nvSpPr>
          <p:spPr>
            <a:xfrm rot="0">
              <a:off x="1265849" y="-16615"/>
              <a:ext cx="679161" cy="860577"/>
            </a:xfrm>
            <a:prstGeom prst="rect">
              <a:avLst/>
            </a:prstGeom>
          </p:spPr>
          <p:txBody>
            <a:bodyPr anchor="t" rtlCol="false" tIns="0" lIns="0" bIns="0" rIns="0">
              <a:spAutoFit/>
            </a:bodyPr>
            <a:lstStyle/>
            <a:p>
              <a:pPr algn="ctr">
                <a:lnSpc>
                  <a:spcPts val="5066"/>
                </a:lnSpc>
              </a:pPr>
              <a:r>
                <a:rPr lang="en-US" b="true" sz="3618" spc="-79">
                  <a:solidFill>
                    <a:srgbClr val="231F20"/>
                  </a:solidFill>
                  <a:latin typeface="Helvetica World Bold"/>
                  <a:ea typeface="Helvetica World Bold"/>
                  <a:cs typeface="Helvetica World Bold"/>
                  <a:sym typeface="Helvetica World Bold"/>
                </a:rPr>
                <a:t>25</a:t>
              </a:r>
            </a:p>
          </p:txBody>
        </p:sp>
      </p:grpSp>
      <p:sp>
        <p:nvSpPr>
          <p:cNvPr name="TextBox 51" id="51"/>
          <p:cNvSpPr txBox="true"/>
          <p:nvPr/>
        </p:nvSpPr>
        <p:spPr>
          <a:xfrm rot="0">
            <a:off x="4242409" y="781050"/>
            <a:ext cx="11679327" cy="1085666"/>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Top 10 Station Demographics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sp>
        <p:nvSpPr>
          <p:cNvPr name="TextBox 3" id="3"/>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grpSp>
        <p:nvGrpSpPr>
          <p:cNvPr name="Group 4" id="4"/>
          <p:cNvGrpSpPr/>
          <p:nvPr/>
        </p:nvGrpSpPr>
        <p:grpSpPr>
          <a:xfrm rot="0">
            <a:off x="0" y="0"/>
            <a:ext cx="2067547" cy="10287000"/>
            <a:chOff x="0" y="0"/>
            <a:chExt cx="2756730" cy="13716000"/>
          </a:xfrm>
        </p:grpSpPr>
        <p:sp>
          <p:nvSpPr>
            <p:cNvPr name="Freeform 5" id="5"/>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6" id="6"/>
            <p:cNvGrpSpPr/>
            <p:nvPr/>
          </p:nvGrpSpPr>
          <p:grpSpPr>
            <a:xfrm rot="0">
              <a:off x="1378365" y="4560320"/>
              <a:ext cx="1245750" cy="8677888"/>
              <a:chOff x="0" y="0"/>
              <a:chExt cx="246074" cy="1714151"/>
            </a:xfrm>
          </p:grpSpPr>
          <p:sp>
            <p:nvSpPr>
              <p:cNvPr name="Freeform 7" id="7"/>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8" id="8"/>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9" id="9"/>
            <p:cNvGrpSpPr/>
            <p:nvPr/>
          </p:nvGrpSpPr>
          <p:grpSpPr>
            <a:xfrm rot="0">
              <a:off x="0" y="4468777"/>
              <a:ext cx="2756730" cy="9227684"/>
              <a:chOff x="0" y="0"/>
              <a:chExt cx="544539" cy="1822752"/>
            </a:xfrm>
          </p:grpSpPr>
          <p:sp>
            <p:nvSpPr>
              <p:cNvPr name="Freeform 10" id="10"/>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1" id="11"/>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2" id="12"/>
            <p:cNvGrpSpPr/>
            <p:nvPr/>
          </p:nvGrpSpPr>
          <p:grpSpPr>
            <a:xfrm rot="0">
              <a:off x="0" y="4067524"/>
              <a:ext cx="2756730" cy="401253"/>
              <a:chOff x="0" y="0"/>
              <a:chExt cx="544539" cy="79260"/>
            </a:xfrm>
          </p:grpSpPr>
          <p:sp>
            <p:nvSpPr>
              <p:cNvPr name="Freeform 13" id="13"/>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4" id="14"/>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5" id="15"/>
            <p:cNvGrpSpPr/>
            <p:nvPr/>
          </p:nvGrpSpPr>
          <p:grpSpPr>
            <a:xfrm rot="0">
              <a:off x="0" y="3641635"/>
              <a:ext cx="2756730" cy="425889"/>
              <a:chOff x="0" y="0"/>
              <a:chExt cx="544539" cy="84126"/>
            </a:xfrm>
          </p:grpSpPr>
          <p:sp>
            <p:nvSpPr>
              <p:cNvPr name="Freeform 16" id="16"/>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7" id="17"/>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8" id="18"/>
            <p:cNvGrpSpPr/>
            <p:nvPr/>
          </p:nvGrpSpPr>
          <p:grpSpPr>
            <a:xfrm rot="0">
              <a:off x="0" y="3219758"/>
              <a:ext cx="2756730" cy="421876"/>
              <a:chOff x="0" y="0"/>
              <a:chExt cx="544539" cy="83334"/>
            </a:xfrm>
          </p:grpSpPr>
          <p:sp>
            <p:nvSpPr>
              <p:cNvPr name="Freeform 19" id="19"/>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20" id="20"/>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1" id="21"/>
            <p:cNvGrpSpPr/>
            <p:nvPr/>
          </p:nvGrpSpPr>
          <p:grpSpPr>
            <a:xfrm rot="0">
              <a:off x="0" y="2797882"/>
              <a:ext cx="2756730" cy="421876"/>
              <a:chOff x="0" y="0"/>
              <a:chExt cx="544539" cy="83334"/>
            </a:xfrm>
          </p:grpSpPr>
          <p:sp>
            <p:nvSpPr>
              <p:cNvPr name="Freeform 22" id="22"/>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3" id="23"/>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4" id="24"/>
            <p:cNvGrpSpPr/>
            <p:nvPr/>
          </p:nvGrpSpPr>
          <p:grpSpPr>
            <a:xfrm rot="0">
              <a:off x="0" y="0"/>
              <a:ext cx="2756730" cy="2797882"/>
              <a:chOff x="0" y="0"/>
              <a:chExt cx="544539" cy="552668"/>
            </a:xfrm>
          </p:grpSpPr>
          <p:sp>
            <p:nvSpPr>
              <p:cNvPr name="Freeform 25" id="25"/>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6" id="26"/>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7" id="27"/>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8" id="28"/>
          <p:cNvGrpSpPr/>
          <p:nvPr/>
        </p:nvGrpSpPr>
        <p:grpSpPr>
          <a:xfrm rot="0">
            <a:off x="3175895" y="538468"/>
            <a:ext cx="13575729" cy="2119163"/>
            <a:chOff x="0" y="0"/>
            <a:chExt cx="18100972" cy="2825550"/>
          </a:xfrm>
        </p:grpSpPr>
        <p:grpSp>
          <p:nvGrpSpPr>
            <p:cNvPr name="Group 29" id="29"/>
            <p:cNvGrpSpPr/>
            <p:nvPr/>
          </p:nvGrpSpPr>
          <p:grpSpPr>
            <a:xfrm rot="0">
              <a:off x="0" y="0"/>
              <a:ext cx="18100972" cy="2825550"/>
              <a:chOff x="0" y="0"/>
              <a:chExt cx="3198669" cy="499310"/>
            </a:xfrm>
          </p:grpSpPr>
          <p:sp>
            <p:nvSpPr>
              <p:cNvPr name="Freeform 30" id="30"/>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31" id="31"/>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2" id="32"/>
            <p:cNvGrpSpPr/>
            <p:nvPr/>
          </p:nvGrpSpPr>
          <p:grpSpPr>
            <a:xfrm rot="-10800000">
              <a:off x="16651841" y="1412775"/>
              <a:ext cx="1064275" cy="10642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5" id="35"/>
            <p:cNvGrpSpPr/>
            <p:nvPr/>
          </p:nvGrpSpPr>
          <p:grpSpPr>
            <a:xfrm rot="0">
              <a:off x="17116116" y="1631974"/>
              <a:ext cx="495923" cy="625877"/>
              <a:chOff x="0" y="0"/>
              <a:chExt cx="406400" cy="512895"/>
            </a:xfrm>
          </p:grpSpPr>
          <p:sp>
            <p:nvSpPr>
              <p:cNvPr name="Freeform 36" id="36"/>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7" id="37"/>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8" id="38"/>
            <p:cNvGrpSpPr/>
            <p:nvPr/>
          </p:nvGrpSpPr>
          <p:grpSpPr>
            <a:xfrm rot="-10800000">
              <a:off x="16755917" y="1859376"/>
              <a:ext cx="608161" cy="171073"/>
              <a:chOff x="0" y="0"/>
              <a:chExt cx="107470" cy="30231"/>
            </a:xfrm>
          </p:grpSpPr>
          <p:sp>
            <p:nvSpPr>
              <p:cNvPr name="Freeform 39" id="39"/>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40" id="40"/>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41" id="41"/>
            <p:cNvGrpSpPr/>
            <p:nvPr/>
          </p:nvGrpSpPr>
          <p:grpSpPr>
            <a:xfrm rot="0">
              <a:off x="292316" y="1514375"/>
              <a:ext cx="1069951" cy="10699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3" id="43"/>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4" id="44"/>
            <p:cNvGrpSpPr/>
            <p:nvPr/>
          </p:nvGrpSpPr>
          <p:grpSpPr>
            <a:xfrm rot="0">
              <a:off x="1561013" y="1514375"/>
              <a:ext cx="1069951" cy="106995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6" id="46"/>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sp>
          <p:nvSpPr>
            <p:cNvPr name="TextBox 47" id="47"/>
            <p:cNvSpPr txBox="true"/>
            <p:nvPr/>
          </p:nvSpPr>
          <p:spPr>
            <a:xfrm rot="0">
              <a:off x="486129" y="1477793"/>
              <a:ext cx="682325" cy="991857"/>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48" id="48"/>
            <p:cNvSpPr txBox="true"/>
            <p:nvPr/>
          </p:nvSpPr>
          <p:spPr>
            <a:xfrm rot="0">
              <a:off x="1714476" y="1494416"/>
              <a:ext cx="763025" cy="968136"/>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49" id="49"/>
            <p:cNvSpPr txBox="true"/>
            <p:nvPr/>
          </p:nvSpPr>
          <p:spPr>
            <a:xfrm rot="0">
              <a:off x="1264268" y="529817"/>
              <a:ext cx="15572435" cy="1406280"/>
            </a:xfrm>
            <a:prstGeom prst="rect">
              <a:avLst/>
            </a:prstGeom>
          </p:spPr>
          <p:txBody>
            <a:bodyPr anchor="t" rtlCol="false" tIns="0" lIns="0" bIns="0" rIns="0">
              <a:spAutoFit/>
            </a:bodyPr>
            <a:lstStyle/>
            <a:p>
              <a:pPr algn="ctr">
                <a:lnSpc>
                  <a:spcPts val="8119"/>
                </a:lnSpc>
              </a:pPr>
              <a:r>
                <a:rPr lang="en-US" sz="5799" b="true">
                  <a:solidFill>
                    <a:srgbClr val="FFFFFF"/>
                  </a:solidFill>
                  <a:latin typeface="Helvetica World Bold"/>
                  <a:ea typeface="Helvetica World Bold"/>
                  <a:cs typeface="Helvetica World Bold"/>
                  <a:sym typeface="Helvetica World Bold"/>
                </a:rPr>
                <a:t>Target Groups</a:t>
              </a:r>
            </a:p>
          </p:txBody>
        </p:sp>
      </p:grpSp>
      <p:sp>
        <p:nvSpPr>
          <p:cNvPr name="TextBox 50" id="50"/>
          <p:cNvSpPr txBox="true"/>
          <p:nvPr/>
        </p:nvSpPr>
        <p:spPr>
          <a:xfrm rot="0">
            <a:off x="3505659" y="4169607"/>
            <a:ext cx="8227965" cy="1453642"/>
          </a:xfrm>
          <a:prstGeom prst="rect">
            <a:avLst/>
          </a:prstGeom>
        </p:spPr>
        <p:txBody>
          <a:bodyPr anchor="t" rtlCol="false" tIns="0" lIns="0" bIns="0" rIns="0">
            <a:spAutoFit/>
          </a:bodyPr>
          <a:lstStyle/>
          <a:p>
            <a:pPr algn="ctr">
              <a:lnSpc>
                <a:spcPts val="10863"/>
              </a:lnSpc>
            </a:pPr>
            <a:r>
              <a:rPr lang="en-US" sz="7759" b="true">
                <a:solidFill>
                  <a:srgbClr val="231F20"/>
                </a:solidFill>
                <a:latin typeface="Helvetica World Bold"/>
                <a:ea typeface="Helvetica World Bold"/>
                <a:cs typeface="Helvetica World Bold"/>
                <a:sym typeface="Helvetica World Bold"/>
              </a:rPr>
              <a:t>Federal Workers</a:t>
            </a:r>
          </a:p>
        </p:txBody>
      </p:sp>
      <p:sp>
        <p:nvSpPr>
          <p:cNvPr name="TextBox 51" id="51"/>
          <p:cNvSpPr txBox="true"/>
          <p:nvPr/>
        </p:nvSpPr>
        <p:spPr>
          <a:xfrm rot="0">
            <a:off x="8281544" y="6590950"/>
            <a:ext cx="8227965" cy="1453642"/>
          </a:xfrm>
          <a:prstGeom prst="rect">
            <a:avLst/>
          </a:prstGeom>
        </p:spPr>
        <p:txBody>
          <a:bodyPr anchor="t" rtlCol="false" tIns="0" lIns="0" bIns="0" rIns="0">
            <a:spAutoFit/>
          </a:bodyPr>
          <a:lstStyle/>
          <a:p>
            <a:pPr algn="ctr">
              <a:lnSpc>
                <a:spcPts val="10863"/>
              </a:lnSpc>
            </a:pPr>
            <a:r>
              <a:rPr lang="en-US" sz="7759" b="true">
                <a:solidFill>
                  <a:srgbClr val="231F20"/>
                </a:solidFill>
                <a:latin typeface="Helvetica World Bold"/>
                <a:ea typeface="Helvetica World Bold"/>
                <a:cs typeface="Helvetica World Bold"/>
                <a:sym typeface="Helvetica World Bold"/>
              </a:rPr>
              <a:t>College Students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7" id="27"/>
          <p:cNvGrpSpPr/>
          <p:nvPr/>
        </p:nvGrpSpPr>
        <p:grpSpPr>
          <a:xfrm rot="0">
            <a:off x="3175895" y="538468"/>
            <a:ext cx="13575729" cy="2119163"/>
            <a:chOff x="0" y="0"/>
            <a:chExt cx="3198669" cy="499310"/>
          </a:xfrm>
        </p:grpSpPr>
        <p:sp>
          <p:nvSpPr>
            <p:cNvPr name="Freeform 28" id="28"/>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29" id="29"/>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0" id="30"/>
          <p:cNvGrpSpPr/>
          <p:nvPr/>
        </p:nvGrpSpPr>
        <p:grpSpPr>
          <a:xfrm rot="-10800000">
            <a:off x="15664776" y="1598050"/>
            <a:ext cx="798206" cy="79820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3" id="33"/>
          <p:cNvGrpSpPr/>
          <p:nvPr/>
        </p:nvGrpSpPr>
        <p:grpSpPr>
          <a:xfrm rot="0">
            <a:off x="16012982" y="1762449"/>
            <a:ext cx="371942" cy="469407"/>
            <a:chOff x="0" y="0"/>
            <a:chExt cx="406400" cy="512895"/>
          </a:xfrm>
        </p:grpSpPr>
        <p:sp>
          <p:nvSpPr>
            <p:cNvPr name="Freeform 34" id="34"/>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5" id="35"/>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6" id="36"/>
          <p:cNvGrpSpPr/>
          <p:nvPr/>
        </p:nvGrpSpPr>
        <p:grpSpPr>
          <a:xfrm rot="-10800000">
            <a:off x="15742833" y="1933000"/>
            <a:ext cx="456121" cy="128305"/>
            <a:chOff x="0" y="0"/>
            <a:chExt cx="107470" cy="30231"/>
          </a:xfrm>
        </p:grpSpPr>
        <p:sp>
          <p:nvSpPr>
            <p:cNvPr name="Freeform 37" id="37"/>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38" id="38"/>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39" id="39"/>
          <p:cNvGrpSpPr/>
          <p:nvPr/>
        </p:nvGrpSpPr>
        <p:grpSpPr>
          <a:xfrm rot="0">
            <a:off x="3395132" y="1674250"/>
            <a:ext cx="802463" cy="80246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1" id="41"/>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2" id="42"/>
          <p:cNvGrpSpPr/>
          <p:nvPr/>
        </p:nvGrpSpPr>
        <p:grpSpPr>
          <a:xfrm rot="0">
            <a:off x="4346655" y="1674250"/>
            <a:ext cx="802463" cy="80246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4" id="44"/>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5" id="45"/>
          <p:cNvGrpSpPr/>
          <p:nvPr/>
        </p:nvGrpSpPr>
        <p:grpSpPr>
          <a:xfrm rot="0">
            <a:off x="3175895" y="3117048"/>
            <a:ext cx="13575729" cy="6454561"/>
            <a:chOff x="0" y="0"/>
            <a:chExt cx="18100972" cy="8606081"/>
          </a:xfrm>
        </p:grpSpPr>
        <p:sp>
          <p:nvSpPr>
            <p:cNvPr name="Freeform 46" id="46"/>
            <p:cNvSpPr/>
            <p:nvPr/>
          </p:nvSpPr>
          <p:spPr>
            <a:xfrm flipH="false" flipV="false" rot="0">
              <a:off x="0" y="0"/>
              <a:ext cx="18100972" cy="8606081"/>
            </a:xfrm>
            <a:custGeom>
              <a:avLst/>
              <a:gdLst/>
              <a:ahLst/>
              <a:cxnLst/>
              <a:rect r="r" b="b" t="t" l="l"/>
              <a:pathLst>
                <a:path h="8606081" w="18100972">
                  <a:moveTo>
                    <a:pt x="0" y="0"/>
                  </a:moveTo>
                  <a:lnTo>
                    <a:pt x="18100972" y="0"/>
                  </a:lnTo>
                  <a:lnTo>
                    <a:pt x="18100972" y="8606081"/>
                  </a:lnTo>
                  <a:lnTo>
                    <a:pt x="0" y="8606081"/>
                  </a:lnTo>
                  <a:lnTo>
                    <a:pt x="0" y="0"/>
                  </a:lnTo>
                  <a:close/>
                </a:path>
              </a:pathLst>
            </a:custGeom>
            <a:blipFill>
              <a:blip r:embed="rId5"/>
              <a:stretch>
                <a:fillRect l="-2065" t="-4388" r="-6190" b="0"/>
              </a:stretch>
            </a:blipFill>
            <a:ln w="19050" cap="sq">
              <a:solidFill>
                <a:srgbClr val="000000"/>
              </a:solidFill>
              <a:prstDash val="solid"/>
              <a:miter/>
            </a:ln>
          </p:spPr>
        </p:sp>
        <p:grpSp>
          <p:nvGrpSpPr>
            <p:cNvPr name="Group 47" id="47"/>
            <p:cNvGrpSpPr/>
            <p:nvPr/>
          </p:nvGrpSpPr>
          <p:grpSpPr>
            <a:xfrm rot="0">
              <a:off x="14915750" y="495192"/>
              <a:ext cx="3029707" cy="6831727"/>
              <a:chOff x="0" y="0"/>
              <a:chExt cx="546075" cy="1231353"/>
            </a:xfrm>
          </p:grpSpPr>
          <p:sp>
            <p:nvSpPr>
              <p:cNvPr name="Freeform 48" id="48"/>
              <p:cNvSpPr/>
              <p:nvPr/>
            </p:nvSpPr>
            <p:spPr>
              <a:xfrm flipH="false" flipV="false" rot="0">
                <a:off x="0" y="0"/>
                <a:ext cx="546075" cy="1231353"/>
              </a:xfrm>
              <a:custGeom>
                <a:avLst/>
                <a:gdLst/>
                <a:ahLst/>
                <a:cxnLst/>
                <a:rect r="r" b="b" t="t" l="l"/>
                <a:pathLst>
                  <a:path h="1231353" w="546075">
                    <a:moveTo>
                      <a:pt x="0" y="0"/>
                    </a:moveTo>
                    <a:lnTo>
                      <a:pt x="546075" y="0"/>
                    </a:lnTo>
                    <a:lnTo>
                      <a:pt x="546075" y="1231353"/>
                    </a:lnTo>
                    <a:lnTo>
                      <a:pt x="0" y="1231353"/>
                    </a:lnTo>
                    <a:close/>
                  </a:path>
                </a:pathLst>
              </a:custGeom>
              <a:solidFill>
                <a:srgbClr val="FFFFFF"/>
              </a:solidFill>
            </p:spPr>
          </p:sp>
          <p:sp>
            <p:nvSpPr>
              <p:cNvPr name="TextBox 49" id="49"/>
              <p:cNvSpPr txBox="true"/>
              <p:nvPr/>
            </p:nvSpPr>
            <p:spPr>
              <a:xfrm>
                <a:off x="0" y="28575"/>
                <a:ext cx="546075" cy="1202778"/>
              </a:xfrm>
              <a:prstGeom prst="rect">
                <a:avLst/>
              </a:prstGeom>
            </p:spPr>
            <p:txBody>
              <a:bodyPr anchor="ctr" rtlCol="false" tIns="50800" lIns="50800" bIns="50800" rIns="50800"/>
              <a:lstStyle/>
              <a:p>
                <a:pPr algn="ctr">
                  <a:lnSpc>
                    <a:spcPts val="1704"/>
                  </a:lnSpc>
                </a:pPr>
              </a:p>
            </p:txBody>
          </p:sp>
        </p:grpSp>
        <p:sp>
          <p:nvSpPr>
            <p:cNvPr name="Freeform 50" id="50"/>
            <p:cNvSpPr/>
            <p:nvPr/>
          </p:nvSpPr>
          <p:spPr>
            <a:xfrm flipH="false" flipV="false" rot="0">
              <a:off x="14796145" y="1875417"/>
              <a:ext cx="3143773" cy="342646"/>
            </a:xfrm>
            <a:custGeom>
              <a:avLst/>
              <a:gdLst/>
              <a:ahLst/>
              <a:cxnLst/>
              <a:rect r="r" b="b" t="t" l="l"/>
              <a:pathLst>
                <a:path h="342646" w="3143773">
                  <a:moveTo>
                    <a:pt x="0" y="0"/>
                  </a:moveTo>
                  <a:lnTo>
                    <a:pt x="3143773" y="0"/>
                  </a:lnTo>
                  <a:lnTo>
                    <a:pt x="3143773" y="342646"/>
                  </a:lnTo>
                  <a:lnTo>
                    <a:pt x="0" y="342646"/>
                  </a:lnTo>
                  <a:lnTo>
                    <a:pt x="0" y="0"/>
                  </a:lnTo>
                  <a:close/>
                </a:path>
              </a:pathLst>
            </a:custGeom>
            <a:blipFill>
              <a:blip r:embed="rId6"/>
              <a:stretch>
                <a:fillRect l="-3125" t="-19157" r="-8966" b="-4255"/>
              </a:stretch>
            </a:blipFill>
          </p:spPr>
        </p:sp>
        <p:sp>
          <p:nvSpPr>
            <p:cNvPr name="Freeform 51" id="51"/>
            <p:cNvSpPr/>
            <p:nvPr/>
          </p:nvSpPr>
          <p:spPr>
            <a:xfrm flipH="false" flipV="false" rot="0">
              <a:off x="14796145" y="658575"/>
              <a:ext cx="2594778" cy="428799"/>
            </a:xfrm>
            <a:custGeom>
              <a:avLst/>
              <a:gdLst/>
              <a:ahLst/>
              <a:cxnLst/>
              <a:rect r="r" b="b" t="t" l="l"/>
              <a:pathLst>
                <a:path h="428799" w="2594778">
                  <a:moveTo>
                    <a:pt x="0" y="0"/>
                  </a:moveTo>
                  <a:lnTo>
                    <a:pt x="2594778" y="0"/>
                  </a:lnTo>
                  <a:lnTo>
                    <a:pt x="2594778" y="428799"/>
                  </a:lnTo>
                  <a:lnTo>
                    <a:pt x="0" y="428799"/>
                  </a:lnTo>
                  <a:lnTo>
                    <a:pt x="0" y="0"/>
                  </a:lnTo>
                  <a:close/>
                </a:path>
              </a:pathLst>
            </a:custGeom>
            <a:blipFill>
              <a:blip r:embed="rId7"/>
              <a:stretch>
                <a:fillRect l="-8310" t="-10911" r="-20843" b="0"/>
              </a:stretch>
            </a:blipFill>
          </p:spPr>
        </p:sp>
        <p:sp>
          <p:nvSpPr>
            <p:cNvPr name="Freeform 52" id="52"/>
            <p:cNvSpPr/>
            <p:nvPr/>
          </p:nvSpPr>
          <p:spPr>
            <a:xfrm flipH="false" flipV="false" rot="0">
              <a:off x="14796145" y="1037706"/>
              <a:ext cx="2661181" cy="330524"/>
            </a:xfrm>
            <a:custGeom>
              <a:avLst/>
              <a:gdLst/>
              <a:ahLst/>
              <a:cxnLst/>
              <a:rect r="r" b="b" t="t" l="l"/>
              <a:pathLst>
                <a:path h="330524" w="2661181">
                  <a:moveTo>
                    <a:pt x="0" y="0"/>
                  </a:moveTo>
                  <a:lnTo>
                    <a:pt x="2661181" y="0"/>
                  </a:lnTo>
                  <a:lnTo>
                    <a:pt x="2661181" y="330524"/>
                  </a:lnTo>
                  <a:lnTo>
                    <a:pt x="0" y="330524"/>
                  </a:lnTo>
                  <a:lnTo>
                    <a:pt x="0" y="0"/>
                  </a:lnTo>
                  <a:close/>
                </a:path>
              </a:pathLst>
            </a:custGeom>
            <a:blipFill>
              <a:blip r:embed="rId8"/>
              <a:stretch>
                <a:fillRect l="-7193" t="-30895" r="-10988" b="-25427"/>
              </a:stretch>
            </a:blipFill>
          </p:spPr>
        </p:sp>
        <p:sp>
          <p:nvSpPr>
            <p:cNvPr name="Freeform 53" id="53"/>
            <p:cNvSpPr/>
            <p:nvPr/>
          </p:nvSpPr>
          <p:spPr>
            <a:xfrm flipH="false" flipV="false" rot="0">
              <a:off x="14796145" y="1486422"/>
              <a:ext cx="2507114" cy="244114"/>
            </a:xfrm>
            <a:custGeom>
              <a:avLst/>
              <a:gdLst/>
              <a:ahLst/>
              <a:cxnLst/>
              <a:rect r="r" b="b" t="t" l="l"/>
              <a:pathLst>
                <a:path h="244114" w="2507114">
                  <a:moveTo>
                    <a:pt x="0" y="0"/>
                  </a:moveTo>
                  <a:lnTo>
                    <a:pt x="2507114" y="0"/>
                  </a:lnTo>
                  <a:lnTo>
                    <a:pt x="2507114" y="244114"/>
                  </a:lnTo>
                  <a:lnTo>
                    <a:pt x="0" y="244114"/>
                  </a:lnTo>
                  <a:lnTo>
                    <a:pt x="0" y="0"/>
                  </a:lnTo>
                  <a:close/>
                </a:path>
              </a:pathLst>
            </a:custGeom>
            <a:blipFill>
              <a:blip r:embed="rId9"/>
              <a:stretch>
                <a:fillRect l="-6148" t="-37267" r="-4209" b="-32091"/>
              </a:stretch>
            </a:blipFill>
          </p:spPr>
        </p:sp>
        <p:sp>
          <p:nvSpPr>
            <p:cNvPr name="Freeform 54" id="54"/>
            <p:cNvSpPr/>
            <p:nvPr/>
          </p:nvSpPr>
          <p:spPr>
            <a:xfrm flipH="false" flipV="false" rot="0">
              <a:off x="14796145" y="3114326"/>
              <a:ext cx="3196052" cy="1131281"/>
            </a:xfrm>
            <a:custGeom>
              <a:avLst/>
              <a:gdLst/>
              <a:ahLst/>
              <a:cxnLst/>
              <a:rect r="r" b="b" t="t" l="l"/>
              <a:pathLst>
                <a:path h="1131281" w="3196052">
                  <a:moveTo>
                    <a:pt x="0" y="0"/>
                  </a:moveTo>
                  <a:lnTo>
                    <a:pt x="3196051" y="0"/>
                  </a:lnTo>
                  <a:lnTo>
                    <a:pt x="3196051" y="1131281"/>
                  </a:lnTo>
                  <a:lnTo>
                    <a:pt x="0" y="1131281"/>
                  </a:lnTo>
                  <a:lnTo>
                    <a:pt x="0" y="0"/>
                  </a:lnTo>
                  <a:close/>
                </a:path>
              </a:pathLst>
            </a:custGeom>
            <a:blipFill>
              <a:blip r:embed="rId10"/>
              <a:stretch>
                <a:fillRect l="-4474" t="0" r="-5575" b="0"/>
              </a:stretch>
            </a:blipFill>
          </p:spPr>
        </p:sp>
        <p:sp>
          <p:nvSpPr>
            <p:cNvPr name="Freeform 55" id="55"/>
            <p:cNvSpPr/>
            <p:nvPr/>
          </p:nvSpPr>
          <p:spPr>
            <a:xfrm flipH="false" flipV="false" rot="0">
              <a:off x="14796145" y="2745893"/>
              <a:ext cx="2461518" cy="284923"/>
            </a:xfrm>
            <a:custGeom>
              <a:avLst/>
              <a:gdLst/>
              <a:ahLst/>
              <a:cxnLst/>
              <a:rect r="r" b="b" t="t" l="l"/>
              <a:pathLst>
                <a:path h="284923" w="2461518">
                  <a:moveTo>
                    <a:pt x="0" y="0"/>
                  </a:moveTo>
                  <a:lnTo>
                    <a:pt x="2461518" y="0"/>
                  </a:lnTo>
                  <a:lnTo>
                    <a:pt x="2461518" y="284924"/>
                  </a:lnTo>
                  <a:lnTo>
                    <a:pt x="0" y="284924"/>
                  </a:lnTo>
                  <a:lnTo>
                    <a:pt x="0" y="0"/>
                  </a:lnTo>
                  <a:close/>
                </a:path>
              </a:pathLst>
            </a:custGeom>
            <a:blipFill>
              <a:blip r:embed="rId11"/>
              <a:stretch>
                <a:fillRect l="-8187" t="-29589" r="-10917" b="-23579"/>
              </a:stretch>
            </a:blipFill>
          </p:spPr>
        </p:sp>
        <p:sp>
          <p:nvSpPr>
            <p:cNvPr name="Freeform 56" id="56"/>
            <p:cNvSpPr/>
            <p:nvPr/>
          </p:nvSpPr>
          <p:spPr>
            <a:xfrm flipH="false" flipV="false" rot="0">
              <a:off x="14796145" y="2301573"/>
              <a:ext cx="3038274" cy="346892"/>
            </a:xfrm>
            <a:custGeom>
              <a:avLst/>
              <a:gdLst/>
              <a:ahLst/>
              <a:cxnLst/>
              <a:rect r="r" b="b" t="t" l="l"/>
              <a:pathLst>
                <a:path h="346892" w="3038274">
                  <a:moveTo>
                    <a:pt x="0" y="0"/>
                  </a:moveTo>
                  <a:lnTo>
                    <a:pt x="3038274" y="0"/>
                  </a:lnTo>
                  <a:lnTo>
                    <a:pt x="3038274" y="346892"/>
                  </a:lnTo>
                  <a:lnTo>
                    <a:pt x="0" y="346892"/>
                  </a:lnTo>
                  <a:lnTo>
                    <a:pt x="0" y="0"/>
                  </a:lnTo>
                  <a:close/>
                </a:path>
              </a:pathLst>
            </a:custGeom>
            <a:blipFill>
              <a:blip r:embed="rId12"/>
              <a:stretch>
                <a:fillRect l="-7269" t="-29402" r="-6716" b="-8633"/>
              </a:stretch>
            </a:blipFill>
          </p:spPr>
        </p:sp>
        <p:sp>
          <p:nvSpPr>
            <p:cNvPr name="Freeform 57" id="57"/>
            <p:cNvSpPr/>
            <p:nvPr/>
          </p:nvSpPr>
          <p:spPr>
            <a:xfrm flipH="false" flipV="false" rot="0">
              <a:off x="14796145" y="4682003"/>
              <a:ext cx="2449203" cy="346083"/>
            </a:xfrm>
            <a:custGeom>
              <a:avLst/>
              <a:gdLst/>
              <a:ahLst/>
              <a:cxnLst/>
              <a:rect r="r" b="b" t="t" l="l"/>
              <a:pathLst>
                <a:path h="346083" w="2449203">
                  <a:moveTo>
                    <a:pt x="0" y="0"/>
                  </a:moveTo>
                  <a:lnTo>
                    <a:pt x="2449203" y="0"/>
                  </a:lnTo>
                  <a:lnTo>
                    <a:pt x="2449203" y="346083"/>
                  </a:lnTo>
                  <a:lnTo>
                    <a:pt x="0" y="346083"/>
                  </a:lnTo>
                  <a:lnTo>
                    <a:pt x="0" y="0"/>
                  </a:lnTo>
                  <a:close/>
                </a:path>
              </a:pathLst>
            </a:custGeom>
            <a:blipFill>
              <a:blip r:embed="rId13"/>
              <a:stretch>
                <a:fillRect l="-7269" t="-26527" r="-18552" b="-8842"/>
              </a:stretch>
            </a:blipFill>
          </p:spPr>
        </p:sp>
        <p:sp>
          <p:nvSpPr>
            <p:cNvPr name="Freeform 58" id="58"/>
            <p:cNvSpPr/>
            <p:nvPr/>
          </p:nvSpPr>
          <p:spPr>
            <a:xfrm flipH="false" flipV="false" rot="0">
              <a:off x="14796145" y="4303041"/>
              <a:ext cx="2495345" cy="323289"/>
            </a:xfrm>
            <a:custGeom>
              <a:avLst/>
              <a:gdLst/>
              <a:ahLst/>
              <a:cxnLst/>
              <a:rect r="r" b="b" t="t" l="l"/>
              <a:pathLst>
                <a:path h="323289" w="2495345">
                  <a:moveTo>
                    <a:pt x="0" y="0"/>
                  </a:moveTo>
                  <a:lnTo>
                    <a:pt x="2495345" y="0"/>
                  </a:lnTo>
                  <a:lnTo>
                    <a:pt x="2495345" y="323289"/>
                  </a:lnTo>
                  <a:lnTo>
                    <a:pt x="0" y="323289"/>
                  </a:lnTo>
                  <a:lnTo>
                    <a:pt x="0" y="0"/>
                  </a:lnTo>
                  <a:close/>
                </a:path>
              </a:pathLst>
            </a:custGeom>
            <a:blipFill>
              <a:blip r:embed="rId14"/>
              <a:stretch>
                <a:fillRect l="-7709" t="-12587" r="-19717" b="-25175"/>
              </a:stretch>
            </a:blipFill>
          </p:spPr>
        </p:sp>
      </p:grpSp>
      <p:sp>
        <p:nvSpPr>
          <p:cNvPr name="TextBox 59" id="59"/>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name="TextBox 60" id="60"/>
          <p:cNvSpPr txBox="true"/>
          <p:nvPr/>
        </p:nvSpPr>
        <p:spPr>
          <a:xfrm rot="0">
            <a:off x="3540492" y="1625382"/>
            <a:ext cx="511744" cy="765324"/>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61" id="61"/>
          <p:cNvSpPr txBox="true"/>
          <p:nvPr/>
        </p:nvSpPr>
        <p:spPr>
          <a:xfrm rot="0">
            <a:off x="4461752" y="1640231"/>
            <a:ext cx="572269" cy="745152"/>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62" id="62"/>
          <p:cNvSpPr txBox="true"/>
          <p:nvPr/>
        </p:nvSpPr>
        <p:spPr>
          <a:xfrm rot="0">
            <a:off x="4281347" y="904875"/>
            <a:ext cx="11679327" cy="1053155"/>
          </a:xfrm>
          <a:prstGeom prst="rect">
            <a:avLst/>
          </a:prstGeom>
        </p:spPr>
        <p:txBody>
          <a:bodyPr anchor="t" rtlCol="false" tIns="0" lIns="0" bIns="0" rIns="0">
            <a:spAutoFit/>
          </a:bodyPr>
          <a:lstStyle/>
          <a:p>
            <a:pPr algn="ctr">
              <a:lnSpc>
                <a:spcPts val="7839"/>
              </a:lnSpc>
            </a:pPr>
            <a:r>
              <a:rPr lang="en-US" sz="5599" b="true">
                <a:solidFill>
                  <a:srgbClr val="FFFFFF"/>
                </a:solidFill>
                <a:latin typeface="Helvetica World Bold"/>
                <a:ea typeface="Helvetica World Bold"/>
                <a:cs typeface="Helvetica World Bold"/>
                <a:sym typeface="Helvetica World Bold"/>
              </a:rPr>
              <a:t>Federal Station Ridership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2132" r="-711" b="-17154"/>
            </a:stretch>
          </a:blipFill>
        </p:spPr>
      </p:sp>
      <p:grpSp>
        <p:nvGrpSpPr>
          <p:cNvPr name="Group 3" id="3"/>
          <p:cNvGrpSpPr/>
          <p:nvPr/>
        </p:nvGrpSpPr>
        <p:grpSpPr>
          <a:xfrm rot="0">
            <a:off x="0" y="0"/>
            <a:ext cx="2067547" cy="10287000"/>
            <a:chOff x="0" y="0"/>
            <a:chExt cx="2756730" cy="13716000"/>
          </a:xfrm>
        </p:grpSpPr>
        <p:sp>
          <p:nvSpPr>
            <p:cNvPr name="Freeform 4" id="4"/>
            <p:cNvSpPr/>
            <p:nvPr/>
          </p:nvSpPr>
          <p:spPr>
            <a:xfrm flipH="false" flipV="false" rot="0">
              <a:off x="0" y="0"/>
              <a:ext cx="2756730" cy="13716000"/>
            </a:xfrm>
            <a:custGeom>
              <a:avLst/>
              <a:gdLst/>
              <a:ahLst/>
              <a:cxnLst/>
              <a:rect r="r" b="b" t="t" l="l"/>
              <a:pathLst>
                <a:path h="13716000" w="2756730">
                  <a:moveTo>
                    <a:pt x="0" y="0"/>
                  </a:moveTo>
                  <a:lnTo>
                    <a:pt x="2756730" y="0"/>
                  </a:lnTo>
                  <a:lnTo>
                    <a:pt x="2756730" y="13716000"/>
                  </a:lnTo>
                  <a:lnTo>
                    <a:pt x="0" y="13716000"/>
                  </a:lnTo>
                  <a:lnTo>
                    <a:pt x="0" y="0"/>
                  </a:lnTo>
                  <a:close/>
                </a:path>
              </a:pathLst>
            </a:custGeom>
            <a:blipFill>
              <a:blip r:embed="rId3"/>
              <a:stretch>
                <a:fillRect l="-2022" t="-423" r="-1655" b="0"/>
              </a:stretch>
            </a:blipFill>
          </p:spPr>
        </p:sp>
        <p:grpSp>
          <p:nvGrpSpPr>
            <p:cNvPr name="Group 5" id="5"/>
            <p:cNvGrpSpPr/>
            <p:nvPr/>
          </p:nvGrpSpPr>
          <p:grpSpPr>
            <a:xfrm rot="0">
              <a:off x="1378365" y="4560320"/>
              <a:ext cx="1245750" cy="8677888"/>
              <a:chOff x="0" y="0"/>
              <a:chExt cx="246074" cy="1714151"/>
            </a:xfrm>
          </p:grpSpPr>
          <p:sp>
            <p:nvSpPr>
              <p:cNvPr name="Freeform 6" id="6"/>
              <p:cNvSpPr/>
              <p:nvPr/>
            </p:nvSpPr>
            <p:spPr>
              <a:xfrm flipH="false" flipV="false" rot="0">
                <a:off x="0" y="0"/>
                <a:ext cx="246074" cy="1714151"/>
              </a:xfrm>
              <a:custGeom>
                <a:avLst/>
                <a:gdLst/>
                <a:ahLst/>
                <a:cxnLst/>
                <a:rect r="r" b="b" t="t" l="l"/>
                <a:pathLst>
                  <a:path h="1714151" w="246074">
                    <a:moveTo>
                      <a:pt x="0" y="0"/>
                    </a:moveTo>
                    <a:lnTo>
                      <a:pt x="246074" y="0"/>
                    </a:lnTo>
                    <a:lnTo>
                      <a:pt x="246074" y="1714151"/>
                    </a:lnTo>
                    <a:lnTo>
                      <a:pt x="0" y="1714151"/>
                    </a:lnTo>
                    <a:close/>
                  </a:path>
                </a:pathLst>
              </a:custGeom>
              <a:solidFill>
                <a:srgbClr val="231F20"/>
              </a:solidFill>
            </p:spPr>
          </p:sp>
          <p:sp>
            <p:nvSpPr>
              <p:cNvPr name="TextBox 7" id="7"/>
              <p:cNvSpPr txBox="true"/>
              <p:nvPr/>
            </p:nvSpPr>
            <p:spPr>
              <a:xfrm>
                <a:off x="0" y="28575"/>
                <a:ext cx="246074" cy="1685576"/>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4468777"/>
              <a:ext cx="2756730" cy="9227684"/>
              <a:chOff x="0" y="0"/>
              <a:chExt cx="544539" cy="1822752"/>
            </a:xfrm>
          </p:grpSpPr>
          <p:sp>
            <p:nvSpPr>
              <p:cNvPr name="Freeform 9" id="9"/>
              <p:cNvSpPr/>
              <p:nvPr/>
            </p:nvSpPr>
            <p:spPr>
              <a:xfrm flipH="false" flipV="false" rot="0">
                <a:off x="0" y="0"/>
                <a:ext cx="544539" cy="1822752"/>
              </a:xfrm>
              <a:custGeom>
                <a:avLst/>
                <a:gdLst/>
                <a:ahLst/>
                <a:cxnLst/>
                <a:rect r="r" b="b" t="t" l="l"/>
                <a:pathLst>
                  <a:path h="1822752" w="544539">
                    <a:moveTo>
                      <a:pt x="0" y="0"/>
                    </a:moveTo>
                    <a:lnTo>
                      <a:pt x="544539" y="0"/>
                    </a:lnTo>
                    <a:lnTo>
                      <a:pt x="544539" y="1822752"/>
                    </a:lnTo>
                    <a:lnTo>
                      <a:pt x="0" y="1822752"/>
                    </a:lnTo>
                    <a:close/>
                  </a:path>
                </a:pathLst>
              </a:custGeom>
              <a:solidFill>
                <a:srgbClr val="231F20"/>
              </a:solidFill>
            </p:spPr>
          </p:sp>
          <p:sp>
            <p:nvSpPr>
              <p:cNvPr name="TextBox 10" id="10"/>
              <p:cNvSpPr txBox="true"/>
              <p:nvPr/>
            </p:nvSpPr>
            <p:spPr>
              <a:xfrm>
                <a:off x="0" y="28575"/>
                <a:ext cx="544539" cy="1794177"/>
              </a:xfrm>
              <a:prstGeom prst="rect">
                <a:avLst/>
              </a:prstGeom>
            </p:spPr>
            <p:txBody>
              <a:bodyPr anchor="ctr" rtlCol="false" tIns="50800" lIns="50800" bIns="50800" rIns="50800"/>
              <a:lstStyle/>
              <a:p>
                <a:pPr algn="ctr">
                  <a:lnSpc>
                    <a:spcPts val="1704"/>
                  </a:lnSpc>
                </a:pPr>
              </a:p>
            </p:txBody>
          </p:sp>
        </p:grpSp>
        <p:grpSp>
          <p:nvGrpSpPr>
            <p:cNvPr name="Group 11" id="11"/>
            <p:cNvGrpSpPr/>
            <p:nvPr/>
          </p:nvGrpSpPr>
          <p:grpSpPr>
            <a:xfrm rot="0">
              <a:off x="0" y="4067524"/>
              <a:ext cx="2756730" cy="401253"/>
              <a:chOff x="0" y="0"/>
              <a:chExt cx="544539" cy="79260"/>
            </a:xfrm>
          </p:grpSpPr>
          <p:sp>
            <p:nvSpPr>
              <p:cNvPr name="Freeform 12" id="12"/>
              <p:cNvSpPr/>
              <p:nvPr/>
            </p:nvSpPr>
            <p:spPr>
              <a:xfrm flipH="false" flipV="false" rot="0">
                <a:off x="0" y="0"/>
                <a:ext cx="544539" cy="79260"/>
              </a:xfrm>
              <a:custGeom>
                <a:avLst/>
                <a:gdLst/>
                <a:ahLst/>
                <a:cxnLst/>
                <a:rect r="r" b="b" t="t" l="l"/>
                <a:pathLst>
                  <a:path h="79260" w="544539">
                    <a:moveTo>
                      <a:pt x="0" y="0"/>
                    </a:moveTo>
                    <a:lnTo>
                      <a:pt x="544539" y="0"/>
                    </a:lnTo>
                    <a:lnTo>
                      <a:pt x="544539" y="79260"/>
                    </a:lnTo>
                    <a:lnTo>
                      <a:pt x="0" y="79260"/>
                    </a:lnTo>
                    <a:close/>
                  </a:path>
                </a:pathLst>
              </a:custGeom>
              <a:solidFill>
                <a:srgbClr val="799995"/>
              </a:solidFill>
            </p:spPr>
          </p:sp>
          <p:sp>
            <p:nvSpPr>
              <p:cNvPr name="TextBox 13" id="13"/>
              <p:cNvSpPr txBox="true"/>
              <p:nvPr/>
            </p:nvSpPr>
            <p:spPr>
              <a:xfrm>
                <a:off x="0" y="28575"/>
                <a:ext cx="544539" cy="50685"/>
              </a:xfrm>
              <a:prstGeom prst="rect">
                <a:avLst/>
              </a:prstGeom>
            </p:spPr>
            <p:txBody>
              <a:bodyPr anchor="ctr" rtlCol="false" tIns="50800" lIns="50800" bIns="50800" rIns="50800"/>
              <a:lstStyle/>
              <a:p>
                <a:pPr algn="ctr">
                  <a:lnSpc>
                    <a:spcPts val="1704"/>
                  </a:lnSpc>
                </a:pPr>
              </a:p>
            </p:txBody>
          </p:sp>
        </p:grpSp>
        <p:grpSp>
          <p:nvGrpSpPr>
            <p:cNvPr name="Group 14" id="14"/>
            <p:cNvGrpSpPr/>
            <p:nvPr/>
          </p:nvGrpSpPr>
          <p:grpSpPr>
            <a:xfrm rot="0">
              <a:off x="0" y="3641635"/>
              <a:ext cx="2756730" cy="425889"/>
              <a:chOff x="0" y="0"/>
              <a:chExt cx="544539" cy="84126"/>
            </a:xfrm>
          </p:grpSpPr>
          <p:sp>
            <p:nvSpPr>
              <p:cNvPr name="Freeform 15" id="15"/>
              <p:cNvSpPr/>
              <p:nvPr/>
            </p:nvSpPr>
            <p:spPr>
              <a:xfrm flipH="false" flipV="false" rot="0">
                <a:off x="0" y="0"/>
                <a:ext cx="544539" cy="84126"/>
              </a:xfrm>
              <a:custGeom>
                <a:avLst/>
                <a:gdLst/>
                <a:ahLst/>
                <a:cxnLst/>
                <a:rect r="r" b="b" t="t" l="l"/>
                <a:pathLst>
                  <a:path h="84126" w="544539">
                    <a:moveTo>
                      <a:pt x="0" y="0"/>
                    </a:moveTo>
                    <a:lnTo>
                      <a:pt x="544539" y="0"/>
                    </a:lnTo>
                    <a:lnTo>
                      <a:pt x="544539" y="84126"/>
                    </a:lnTo>
                    <a:lnTo>
                      <a:pt x="0" y="84126"/>
                    </a:lnTo>
                    <a:close/>
                  </a:path>
                </a:pathLst>
              </a:custGeom>
              <a:solidFill>
                <a:srgbClr val="0B98DA"/>
              </a:solidFill>
            </p:spPr>
          </p:sp>
          <p:sp>
            <p:nvSpPr>
              <p:cNvPr name="TextBox 16" id="16"/>
              <p:cNvSpPr txBox="true"/>
              <p:nvPr/>
            </p:nvSpPr>
            <p:spPr>
              <a:xfrm>
                <a:off x="0" y="28575"/>
                <a:ext cx="544539" cy="55551"/>
              </a:xfrm>
              <a:prstGeom prst="rect">
                <a:avLst/>
              </a:prstGeom>
            </p:spPr>
            <p:txBody>
              <a:bodyPr anchor="ctr" rtlCol="false" tIns="50800" lIns="50800" bIns="50800" rIns="50800"/>
              <a:lstStyle/>
              <a:p>
                <a:pPr algn="ctr">
                  <a:lnSpc>
                    <a:spcPts val="1704"/>
                  </a:lnSpc>
                </a:pPr>
              </a:p>
            </p:txBody>
          </p:sp>
        </p:grpSp>
        <p:grpSp>
          <p:nvGrpSpPr>
            <p:cNvPr name="Group 17" id="17"/>
            <p:cNvGrpSpPr/>
            <p:nvPr/>
          </p:nvGrpSpPr>
          <p:grpSpPr>
            <a:xfrm rot="0">
              <a:off x="0" y="3219758"/>
              <a:ext cx="2756730" cy="421876"/>
              <a:chOff x="0" y="0"/>
              <a:chExt cx="544539" cy="83334"/>
            </a:xfrm>
          </p:grpSpPr>
          <p:sp>
            <p:nvSpPr>
              <p:cNvPr name="Freeform 18" id="18"/>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FD8B01"/>
              </a:solidFill>
            </p:spPr>
          </p:sp>
          <p:sp>
            <p:nvSpPr>
              <p:cNvPr name="TextBox 19" id="19"/>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0" id="20"/>
            <p:cNvGrpSpPr/>
            <p:nvPr/>
          </p:nvGrpSpPr>
          <p:grpSpPr>
            <a:xfrm rot="0">
              <a:off x="0" y="2797882"/>
              <a:ext cx="2756730" cy="421876"/>
              <a:chOff x="0" y="0"/>
              <a:chExt cx="544539" cy="83334"/>
            </a:xfrm>
          </p:grpSpPr>
          <p:sp>
            <p:nvSpPr>
              <p:cNvPr name="Freeform 21" id="21"/>
              <p:cNvSpPr/>
              <p:nvPr/>
            </p:nvSpPr>
            <p:spPr>
              <a:xfrm flipH="false" flipV="false" rot="0">
                <a:off x="0" y="0"/>
                <a:ext cx="544539" cy="83334"/>
              </a:xfrm>
              <a:custGeom>
                <a:avLst/>
                <a:gdLst/>
                <a:ahLst/>
                <a:cxnLst/>
                <a:rect r="r" b="b" t="t" l="l"/>
                <a:pathLst>
                  <a:path h="83334" w="544539">
                    <a:moveTo>
                      <a:pt x="0" y="0"/>
                    </a:moveTo>
                    <a:lnTo>
                      <a:pt x="544539" y="0"/>
                    </a:lnTo>
                    <a:lnTo>
                      <a:pt x="544539" y="83334"/>
                    </a:lnTo>
                    <a:lnTo>
                      <a:pt x="0" y="83334"/>
                    </a:lnTo>
                    <a:close/>
                  </a:path>
                </a:pathLst>
              </a:custGeom>
              <a:solidFill>
                <a:srgbClr val="DF0943"/>
              </a:solidFill>
            </p:spPr>
          </p:sp>
          <p:sp>
            <p:nvSpPr>
              <p:cNvPr name="TextBox 22" id="22"/>
              <p:cNvSpPr txBox="true"/>
              <p:nvPr/>
            </p:nvSpPr>
            <p:spPr>
              <a:xfrm>
                <a:off x="0" y="28575"/>
                <a:ext cx="544539" cy="54759"/>
              </a:xfrm>
              <a:prstGeom prst="rect">
                <a:avLst/>
              </a:prstGeom>
            </p:spPr>
            <p:txBody>
              <a:bodyPr anchor="ctr" rtlCol="false" tIns="50800" lIns="50800" bIns="50800" rIns="50800"/>
              <a:lstStyle/>
              <a:p>
                <a:pPr algn="ctr">
                  <a:lnSpc>
                    <a:spcPts val="1704"/>
                  </a:lnSpc>
                </a:pPr>
              </a:p>
            </p:txBody>
          </p:sp>
        </p:grpSp>
        <p:grpSp>
          <p:nvGrpSpPr>
            <p:cNvPr name="Group 23" id="23"/>
            <p:cNvGrpSpPr/>
            <p:nvPr/>
          </p:nvGrpSpPr>
          <p:grpSpPr>
            <a:xfrm rot="0">
              <a:off x="0" y="0"/>
              <a:ext cx="2756730" cy="2797882"/>
              <a:chOff x="0" y="0"/>
              <a:chExt cx="544539" cy="552668"/>
            </a:xfrm>
          </p:grpSpPr>
          <p:sp>
            <p:nvSpPr>
              <p:cNvPr name="Freeform 24" id="24"/>
              <p:cNvSpPr/>
              <p:nvPr/>
            </p:nvSpPr>
            <p:spPr>
              <a:xfrm flipH="false" flipV="false" rot="0">
                <a:off x="0" y="0"/>
                <a:ext cx="544539" cy="552668"/>
              </a:xfrm>
              <a:custGeom>
                <a:avLst/>
                <a:gdLst/>
                <a:ahLst/>
                <a:cxnLst/>
                <a:rect r="r" b="b" t="t" l="l"/>
                <a:pathLst>
                  <a:path h="552668" w="544539">
                    <a:moveTo>
                      <a:pt x="0" y="0"/>
                    </a:moveTo>
                    <a:lnTo>
                      <a:pt x="544539" y="0"/>
                    </a:lnTo>
                    <a:lnTo>
                      <a:pt x="544539" y="552668"/>
                    </a:lnTo>
                    <a:lnTo>
                      <a:pt x="0" y="552668"/>
                    </a:lnTo>
                    <a:close/>
                  </a:path>
                </a:pathLst>
              </a:custGeom>
              <a:solidFill>
                <a:srgbClr val="231F20"/>
              </a:solidFill>
            </p:spPr>
          </p:sp>
          <p:sp>
            <p:nvSpPr>
              <p:cNvPr name="TextBox 25" id="25"/>
              <p:cNvSpPr txBox="true"/>
              <p:nvPr/>
            </p:nvSpPr>
            <p:spPr>
              <a:xfrm>
                <a:off x="0" y="28575"/>
                <a:ext cx="544539" cy="524093"/>
              </a:xfrm>
              <a:prstGeom prst="rect">
                <a:avLst/>
              </a:prstGeom>
            </p:spPr>
            <p:txBody>
              <a:bodyPr anchor="ctr" rtlCol="false" tIns="50800" lIns="50800" bIns="50800" rIns="50800"/>
              <a:lstStyle/>
              <a:p>
                <a:pPr algn="ctr">
                  <a:lnSpc>
                    <a:spcPts val="1704"/>
                  </a:lnSpc>
                </a:pPr>
              </a:p>
            </p:txBody>
          </p:sp>
        </p:grpSp>
        <p:sp>
          <p:nvSpPr>
            <p:cNvPr name="Freeform 26" id="26"/>
            <p:cNvSpPr/>
            <p:nvPr/>
          </p:nvSpPr>
          <p:spPr>
            <a:xfrm flipH="false" flipV="false" rot="0">
              <a:off x="262643" y="279019"/>
              <a:ext cx="2231445" cy="2239844"/>
            </a:xfrm>
            <a:custGeom>
              <a:avLst/>
              <a:gdLst/>
              <a:ahLst/>
              <a:cxnLst/>
              <a:rect r="r" b="b" t="t" l="l"/>
              <a:pathLst>
                <a:path h="2239844" w="2231445">
                  <a:moveTo>
                    <a:pt x="0" y="0"/>
                  </a:moveTo>
                  <a:lnTo>
                    <a:pt x="2231444" y="0"/>
                  </a:lnTo>
                  <a:lnTo>
                    <a:pt x="2231444" y="2239844"/>
                  </a:lnTo>
                  <a:lnTo>
                    <a:pt x="0" y="2239844"/>
                  </a:lnTo>
                  <a:lnTo>
                    <a:pt x="0" y="0"/>
                  </a:lnTo>
                  <a:close/>
                </a:path>
              </a:pathLst>
            </a:custGeom>
            <a:blipFill>
              <a:blip r:embed="rId4"/>
              <a:stretch>
                <a:fillRect l="0" t="0" r="0" b="0"/>
              </a:stretch>
            </a:blipFill>
          </p:spPr>
        </p:sp>
      </p:grpSp>
      <p:grpSp>
        <p:nvGrpSpPr>
          <p:cNvPr name="Group 27" id="27"/>
          <p:cNvGrpSpPr/>
          <p:nvPr/>
        </p:nvGrpSpPr>
        <p:grpSpPr>
          <a:xfrm rot="0">
            <a:off x="3175895" y="538468"/>
            <a:ext cx="13575729" cy="2119163"/>
            <a:chOff x="0" y="0"/>
            <a:chExt cx="3198669" cy="499310"/>
          </a:xfrm>
        </p:grpSpPr>
        <p:sp>
          <p:nvSpPr>
            <p:cNvPr name="Freeform 28" id="28"/>
            <p:cNvSpPr/>
            <p:nvPr/>
          </p:nvSpPr>
          <p:spPr>
            <a:xfrm flipH="false" flipV="false" rot="0">
              <a:off x="0" y="0"/>
              <a:ext cx="3198669" cy="499310"/>
            </a:xfrm>
            <a:custGeom>
              <a:avLst/>
              <a:gdLst/>
              <a:ahLst/>
              <a:cxnLst/>
              <a:rect r="r" b="b" t="t" l="l"/>
              <a:pathLst>
                <a:path h="499310" w="3198669">
                  <a:moveTo>
                    <a:pt x="0" y="0"/>
                  </a:moveTo>
                  <a:lnTo>
                    <a:pt x="3198669" y="0"/>
                  </a:lnTo>
                  <a:lnTo>
                    <a:pt x="3198669" y="499310"/>
                  </a:lnTo>
                  <a:lnTo>
                    <a:pt x="0" y="499310"/>
                  </a:lnTo>
                  <a:close/>
                </a:path>
              </a:pathLst>
            </a:custGeom>
            <a:solidFill>
              <a:srgbClr val="231F20"/>
            </a:solidFill>
            <a:ln w="9525" cap="sq">
              <a:solidFill>
                <a:srgbClr val="000000"/>
              </a:solidFill>
              <a:prstDash val="solid"/>
              <a:miter/>
            </a:ln>
          </p:spPr>
        </p:sp>
        <p:sp>
          <p:nvSpPr>
            <p:cNvPr name="TextBox 29" id="29"/>
            <p:cNvSpPr txBox="true"/>
            <p:nvPr/>
          </p:nvSpPr>
          <p:spPr>
            <a:xfrm>
              <a:off x="0" y="28575"/>
              <a:ext cx="3198669" cy="470735"/>
            </a:xfrm>
            <a:prstGeom prst="rect">
              <a:avLst/>
            </a:prstGeom>
          </p:spPr>
          <p:txBody>
            <a:bodyPr anchor="ctr" rtlCol="false" tIns="53108" lIns="53108" bIns="53108" rIns="53108"/>
            <a:lstStyle/>
            <a:p>
              <a:pPr algn="ctr">
                <a:lnSpc>
                  <a:spcPts val="1704"/>
                </a:lnSpc>
              </a:pPr>
            </a:p>
          </p:txBody>
        </p:sp>
      </p:grpSp>
      <p:grpSp>
        <p:nvGrpSpPr>
          <p:cNvPr name="Group 30" id="30"/>
          <p:cNvGrpSpPr/>
          <p:nvPr/>
        </p:nvGrpSpPr>
        <p:grpSpPr>
          <a:xfrm rot="-10800000">
            <a:off x="15664776" y="1598050"/>
            <a:ext cx="798206" cy="79820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33" id="33"/>
          <p:cNvGrpSpPr/>
          <p:nvPr/>
        </p:nvGrpSpPr>
        <p:grpSpPr>
          <a:xfrm rot="0">
            <a:off x="16012982" y="1762449"/>
            <a:ext cx="371942" cy="469407"/>
            <a:chOff x="0" y="0"/>
            <a:chExt cx="406400" cy="512895"/>
          </a:xfrm>
        </p:grpSpPr>
        <p:sp>
          <p:nvSpPr>
            <p:cNvPr name="Freeform 34" id="34"/>
            <p:cNvSpPr/>
            <p:nvPr/>
          </p:nvSpPr>
          <p:spPr>
            <a:xfrm flipH="false" flipV="false" rot="0">
              <a:off x="0" y="0"/>
              <a:ext cx="406400" cy="512895"/>
            </a:xfrm>
            <a:custGeom>
              <a:avLst/>
              <a:gdLst/>
              <a:ahLst/>
              <a:cxnLst/>
              <a:rect r="r" b="b" t="t" l="l"/>
              <a:pathLst>
                <a:path h="512895" w="406400">
                  <a:moveTo>
                    <a:pt x="0" y="0"/>
                  </a:moveTo>
                  <a:lnTo>
                    <a:pt x="203200" y="0"/>
                  </a:lnTo>
                  <a:lnTo>
                    <a:pt x="406400" y="256447"/>
                  </a:lnTo>
                  <a:lnTo>
                    <a:pt x="203200" y="512895"/>
                  </a:lnTo>
                  <a:lnTo>
                    <a:pt x="0" y="512895"/>
                  </a:lnTo>
                  <a:lnTo>
                    <a:pt x="203200" y="256447"/>
                  </a:lnTo>
                  <a:lnTo>
                    <a:pt x="0" y="0"/>
                  </a:lnTo>
                  <a:close/>
                </a:path>
              </a:pathLst>
            </a:custGeom>
            <a:solidFill>
              <a:srgbClr val="231F20"/>
            </a:solidFill>
          </p:spPr>
        </p:sp>
        <p:sp>
          <p:nvSpPr>
            <p:cNvPr name="TextBox 35" id="35"/>
            <p:cNvSpPr txBox="true"/>
            <p:nvPr/>
          </p:nvSpPr>
          <p:spPr>
            <a:xfrm>
              <a:off x="177800" y="28575"/>
              <a:ext cx="152400" cy="484320"/>
            </a:xfrm>
            <a:prstGeom prst="rect">
              <a:avLst/>
            </a:prstGeom>
          </p:spPr>
          <p:txBody>
            <a:bodyPr anchor="ctr" rtlCol="false" tIns="56785" lIns="56785" bIns="56785" rIns="56785"/>
            <a:lstStyle/>
            <a:p>
              <a:pPr algn="ctr">
                <a:lnSpc>
                  <a:spcPts val="1704"/>
                </a:lnSpc>
              </a:pPr>
            </a:p>
          </p:txBody>
        </p:sp>
      </p:grpSp>
      <p:grpSp>
        <p:nvGrpSpPr>
          <p:cNvPr name="Group 36" id="36"/>
          <p:cNvGrpSpPr/>
          <p:nvPr/>
        </p:nvGrpSpPr>
        <p:grpSpPr>
          <a:xfrm rot="-10800000">
            <a:off x="15742833" y="1933000"/>
            <a:ext cx="456121" cy="128305"/>
            <a:chOff x="0" y="0"/>
            <a:chExt cx="107470" cy="30231"/>
          </a:xfrm>
        </p:grpSpPr>
        <p:sp>
          <p:nvSpPr>
            <p:cNvPr name="Freeform 37" id="37"/>
            <p:cNvSpPr/>
            <p:nvPr/>
          </p:nvSpPr>
          <p:spPr>
            <a:xfrm flipH="false" flipV="false" rot="0">
              <a:off x="0" y="0"/>
              <a:ext cx="107470" cy="30231"/>
            </a:xfrm>
            <a:custGeom>
              <a:avLst/>
              <a:gdLst/>
              <a:ahLst/>
              <a:cxnLst/>
              <a:rect r="r" b="b" t="t" l="l"/>
              <a:pathLst>
                <a:path h="30231" w="107470">
                  <a:moveTo>
                    <a:pt x="0" y="0"/>
                  </a:moveTo>
                  <a:lnTo>
                    <a:pt x="107470" y="0"/>
                  </a:lnTo>
                  <a:lnTo>
                    <a:pt x="107470" y="30231"/>
                  </a:lnTo>
                  <a:lnTo>
                    <a:pt x="0" y="30231"/>
                  </a:lnTo>
                  <a:close/>
                </a:path>
              </a:pathLst>
            </a:custGeom>
            <a:solidFill>
              <a:srgbClr val="231F20"/>
            </a:solidFill>
          </p:spPr>
        </p:sp>
        <p:sp>
          <p:nvSpPr>
            <p:cNvPr name="TextBox 38" id="38"/>
            <p:cNvSpPr txBox="true"/>
            <p:nvPr/>
          </p:nvSpPr>
          <p:spPr>
            <a:xfrm>
              <a:off x="0" y="28575"/>
              <a:ext cx="107470" cy="1656"/>
            </a:xfrm>
            <a:prstGeom prst="rect">
              <a:avLst/>
            </a:prstGeom>
          </p:spPr>
          <p:txBody>
            <a:bodyPr anchor="ctr" rtlCol="false" tIns="56785" lIns="56785" bIns="56785" rIns="56785"/>
            <a:lstStyle/>
            <a:p>
              <a:pPr algn="ctr">
                <a:lnSpc>
                  <a:spcPts val="1704"/>
                </a:lnSpc>
              </a:pPr>
            </a:p>
          </p:txBody>
        </p:sp>
      </p:grpSp>
      <p:grpSp>
        <p:nvGrpSpPr>
          <p:cNvPr name="Group 39" id="39"/>
          <p:cNvGrpSpPr/>
          <p:nvPr/>
        </p:nvGrpSpPr>
        <p:grpSpPr>
          <a:xfrm rot="0">
            <a:off x="3395132" y="1674250"/>
            <a:ext cx="802463" cy="80246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1833"/>
            </a:solidFill>
          </p:spPr>
        </p:sp>
        <p:sp>
          <p:nvSpPr>
            <p:cNvPr name="TextBox 41" id="41"/>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2" id="42"/>
          <p:cNvGrpSpPr/>
          <p:nvPr/>
        </p:nvGrpSpPr>
        <p:grpSpPr>
          <a:xfrm rot="0">
            <a:off x="4346655" y="1674250"/>
            <a:ext cx="802463" cy="80246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p:spPr>
        </p:sp>
        <p:sp>
          <p:nvSpPr>
            <p:cNvPr name="TextBox 44" id="44"/>
            <p:cNvSpPr txBox="true"/>
            <p:nvPr/>
          </p:nvSpPr>
          <p:spPr>
            <a:xfrm>
              <a:off x="76200" y="104775"/>
              <a:ext cx="660400" cy="631825"/>
            </a:xfrm>
            <a:prstGeom prst="rect">
              <a:avLst/>
            </a:prstGeom>
          </p:spPr>
          <p:txBody>
            <a:bodyPr anchor="ctr" rtlCol="false" tIns="56785" lIns="56785" bIns="56785" rIns="56785"/>
            <a:lstStyle/>
            <a:p>
              <a:pPr algn="ctr">
                <a:lnSpc>
                  <a:spcPts val="1704"/>
                </a:lnSpc>
              </a:pPr>
            </a:p>
          </p:txBody>
        </p:sp>
      </p:grpSp>
      <p:grpSp>
        <p:nvGrpSpPr>
          <p:cNvPr name="Group 45" id="45"/>
          <p:cNvGrpSpPr/>
          <p:nvPr/>
        </p:nvGrpSpPr>
        <p:grpSpPr>
          <a:xfrm rot="0">
            <a:off x="3175895" y="3236883"/>
            <a:ext cx="13575729" cy="6188580"/>
            <a:chOff x="0" y="0"/>
            <a:chExt cx="18100972" cy="8251439"/>
          </a:xfrm>
        </p:grpSpPr>
        <p:sp>
          <p:nvSpPr>
            <p:cNvPr name="Freeform 46" id="46"/>
            <p:cNvSpPr/>
            <p:nvPr/>
          </p:nvSpPr>
          <p:spPr>
            <a:xfrm flipH="false" flipV="false" rot="0">
              <a:off x="0" y="0"/>
              <a:ext cx="18100972" cy="8251439"/>
            </a:xfrm>
            <a:custGeom>
              <a:avLst/>
              <a:gdLst/>
              <a:ahLst/>
              <a:cxnLst/>
              <a:rect r="r" b="b" t="t" l="l"/>
              <a:pathLst>
                <a:path h="8251439" w="18100972">
                  <a:moveTo>
                    <a:pt x="0" y="0"/>
                  </a:moveTo>
                  <a:lnTo>
                    <a:pt x="18100972" y="0"/>
                  </a:lnTo>
                  <a:lnTo>
                    <a:pt x="18100972" y="8251439"/>
                  </a:lnTo>
                  <a:lnTo>
                    <a:pt x="0" y="8251439"/>
                  </a:lnTo>
                  <a:lnTo>
                    <a:pt x="0" y="0"/>
                  </a:lnTo>
                  <a:close/>
                </a:path>
              </a:pathLst>
            </a:custGeom>
            <a:blipFill>
              <a:blip r:embed="rId5"/>
              <a:stretch>
                <a:fillRect l="0" t="-6408" r="0" b="0"/>
              </a:stretch>
            </a:blipFill>
            <a:ln w="19050" cap="sq">
              <a:solidFill>
                <a:srgbClr val="000000"/>
              </a:solidFill>
              <a:prstDash val="solid"/>
              <a:miter/>
            </a:ln>
          </p:spPr>
        </p:sp>
        <p:grpSp>
          <p:nvGrpSpPr>
            <p:cNvPr name="Group 47" id="47"/>
            <p:cNvGrpSpPr/>
            <p:nvPr/>
          </p:nvGrpSpPr>
          <p:grpSpPr>
            <a:xfrm rot="0">
              <a:off x="15161687" y="371618"/>
              <a:ext cx="2808688" cy="6979584"/>
              <a:chOff x="0" y="0"/>
              <a:chExt cx="526696" cy="1308839"/>
            </a:xfrm>
          </p:grpSpPr>
          <p:sp>
            <p:nvSpPr>
              <p:cNvPr name="Freeform 48" id="48"/>
              <p:cNvSpPr/>
              <p:nvPr/>
            </p:nvSpPr>
            <p:spPr>
              <a:xfrm flipH="false" flipV="false" rot="0">
                <a:off x="0" y="0"/>
                <a:ext cx="526696" cy="1308839"/>
              </a:xfrm>
              <a:custGeom>
                <a:avLst/>
                <a:gdLst/>
                <a:ahLst/>
                <a:cxnLst/>
                <a:rect r="r" b="b" t="t" l="l"/>
                <a:pathLst>
                  <a:path h="1308839" w="526696">
                    <a:moveTo>
                      <a:pt x="0" y="0"/>
                    </a:moveTo>
                    <a:lnTo>
                      <a:pt x="526696" y="0"/>
                    </a:lnTo>
                    <a:lnTo>
                      <a:pt x="526696" y="1308839"/>
                    </a:lnTo>
                    <a:lnTo>
                      <a:pt x="0" y="1308839"/>
                    </a:lnTo>
                    <a:close/>
                  </a:path>
                </a:pathLst>
              </a:custGeom>
              <a:solidFill>
                <a:srgbClr val="FFFFFF"/>
              </a:solidFill>
            </p:spPr>
          </p:sp>
          <p:sp>
            <p:nvSpPr>
              <p:cNvPr name="TextBox 49" id="49"/>
              <p:cNvSpPr txBox="true"/>
              <p:nvPr/>
            </p:nvSpPr>
            <p:spPr>
              <a:xfrm>
                <a:off x="0" y="28575"/>
                <a:ext cx="526696" cy="1280264"/>
              </a:xfrm>
              <a:prstGeom prst="rect">
                <a:avLst/>
              </a:prstGeom>
            </p:spPr>
            <p:txBody>
              <a:bodyPr anchor="ctr" rtlCol="false" tIns="53511" lIns="53511" bIns="53511" rIns="53511"/>
              <a:lstStyle/>
              <a:p>
                <a:pPr algn="ctr">
                  <a:lnSpc>
                    <a:spcPts val="1704"/>
                  </a:lnSpc>
                </a:pPr>
              </a:p>
            </p:txBody>
          </p:sp>
        </p:grpSp>
        <p:sp>
          <p:nvSpPr>
            <p:cNvPr name="Freeform 50" id="50"/>
            <p:cNvSpPr/>
            <p:nvPr/>
          </p:nvSpPr>
          <p:spPr>
            <a:xfrm flipH="false" flipV="false" rot="0">
              <a:off x="15067110" y="884694"/>
              <a:ext cx="2442217" cy="330386"/>
            </a:xfrm>
            <a:custGeom>
              <a:avLst/>
              <a:gdLst/>
              <a:ahLst/>
              <a:cxnLst/>
              <a:rect r="r" b="b" t="t" l="l"/>
              <a:pathLst>
                <a:path h="330386" w="2442217">
                  <a:moveTo>
                    <a:pt x="0" y="0"/>
                  </a:moveTo>
                  <a:lnTo>
                    <a:pt x="2442217" y="0"/>
                  </a:lnTo>
                  <a:lnTo>
                    <a:pt x="2442217" y="330386"/>
                  </a:lnTo>
                  <a:lnTo>
                    <a:pt x="0" y="330386"/>
                  </a:lnTo>
                  <a:lnTo>
                    <a:pt x="0" y="0"/>
                  </a:lnTo>
                  <a:close/>
                </a:path>
              </a:pathLst>
            </a:custGeom>
            <a:blipFill>
              <a:blip r:embed="rId6"/>
              <a:stretch>
                <a:fillRect l="-4870" t="-16400" r="-8356" b="0"/>
              </a:stretch>
            </a:blipFill>
          </p:spPr>
        </p:sp>
        <p:sp>
          <p:nvSpPr>
            <p:cNvPr name="Freeform 51" id="51"/>
            <p:cNvSpPr/>
            <p:nvPr/>
          </p:nvSpPr>
          <p:spPr>
            <a:xfrm flipH="false" flipV="false" rot="0">
              <a:off x="15067110" y="1288709"/>
              <a:ext cx="2625473" cy="286156"/>
            </a:xfrm>
            <a:custGeom>
              <a:avLst/>
              <a:gdLst/>
              <a:ahLst/>
              <a:cxnLst/>
              <a:rect r="r" b="b" t="t" l="l"/>
              <a:pathLst>
                <a:path h="286156" w="2625473">
                  <a:moveTo>
                    <a:pt x="0" y="0"/>
                  </a:moveTo>
                  <a:lnTo>
                    <a:pt x="2625474" y="0"/>
                  </a:lnTo>
                  <a:lnTo>
                    <a:pt x="2625474" y="286155"/>
                  </a:lnTo>
                  <a:lnTo>
                    <a:pt x="0" y="286155"/>
                  </a:lnTo>
                  <a:lnTo>
                    <a:pt x="0" y="0"/>
                  </a:lnTo>
                  <a:close/>
                </a:path>
              </a:pathLst>
            </a:custGeom>
            <a:blipFill>
              <a:blip r:embed="rId7"/>
              <a:stretch>
                <a:fillRect l="-3125" t="-19157" r="-8966" b="-4255"/>
              </a:stretch>
            </a:blipFill>
          </p:spPr>
        </p:sp>
        <p:sp>
          <p:nvSpPr>
            <p:cNvPr name="Freeform 52" id="52"/>
            <p:cNvSpPr/>
            <p:nvPr/>
          </p:nvSpPr>
          <p:spPr>
            <a:xfrm flipH="false" flipV="false" rot="0">
              <a:off x="15067110" y="2449810"/>
              <a:ext cx="2301011" cy="258006"/>
            </a:xfrm>
            <a:custGeom>
              <a:avLst/>
              <a:gdLst/>
              <a:ahLst/>
              <a:cxnLst/>
              <a:rect r="r" b="b" t="t" l="l"/>
              <a:pathLst>
                <a:path h="258006" w="2301011">
                  <a:moveTo>
                    <a:pt x="0" y="0"/>
                  </a:moveTo>
                  <a:lnTo>
                    <a:pt x="2301011" y="0"/>
                  </a:lnTo>
                  <a:lnTo>
                    <a:pt x="2301011" y="258006"/>
                  </a:lnTo>
                  <a:lnTo>
                    <a:pt x="0" y="258006"/>
                  </a:lnTo>
                  <a:lnTo>
                    <a:pt x="0" y="0"/>
                  </a:lnTo>
                  <a:close/>
                </a:path>
              </a:pathLst>
            </a:custGeom>
            <a:blipFill>
              <a:blip r:embed="rId8"/>
              <a:stretch>
                <a:fillRect l="-1769" t="-20408" r="-2665" b="0"/>
              </a:stretch>
            </a:blipFill>
          </p:spPr>
        </p:sp>
        <p:sp>
          <p:nvSpPr>
            <p:cNvPr name="Freeform 53" id="53"/>
            <p:cNvSpPr/>
            <p:nvPr/>
          </p:nvSpPr>
          <p:spPr>
            <a:xfrm flipH="false" flipV="false" rot="0">
              <a:off x="15067110" y="2053659"/>
              <a:ext cx="2442217" cy="271685"/>
            </a:xfrm>
            <a:custGeom>
              <a:avLst/>
              <a:gdLst/>
              <a:ahLst/>
              <a:cxnLst/>
              <a:rect r="r" b="b" t="t" l="l"/>
              <a:pathLst>
                <a:path h="271685" w="2442217">
                  <a:moveTo>
                    <a:pt x="0" y="0"/>
                  </a:moveTo>
                  <a:lnTo>
                    <a:pt x="2442217" y="0"/>
                  </a:lnTo>
                  <a:lnTo>
                    <a:pt x="2442217" y="271684"/>
                  </a:lnTo>
                  <a:lnTo>
                    <a:pt x="0" y="271684"/>
                  </a:lnTo>
                  <a:lnTo>
                    <a:pt x="0" y="0"/>
                  </a:lnTo>
                  <a:close/>
                </a:path>
              </a:pathLst>
            </a:custGeom>
            <a:blipFill>
              <a:blip r:embed="rId9"/>
              <a:stretch>
                <a:fillRect l="-3569" t="-20570" r="-2080" b="-6502"/>
              </a:stretch>
            </a:blipFill>
          </p:spPr>
        </p:sp>
        <p:sp>
          <p:nvSpPr>
            <p:cNvPr name="Freeform 54" id="54"/>
            <p:cNvSpPr/>
            <p:nvPr/>
          </p:nvSpPr>
          <p:spPr>
            <a:xfrm flipH="false" flipV="false" rot="0">
              <a:off x="15067110" y="1686463"/>
              <a:ext cx="2246544" cy="234899"/>
            </a:xfrm>
            <a:custGeom>
              <a:avLst/>
              <a:gdLst/>
              <a:ahLst/>
              <a:cxnLst/>
              <a:rect r="r" b="b" t="t" l="l"/>
              <a:pathLst>
                <a:path h="234899" w="2246544">
                  <a:moveTo>
                    <a:pt x="0" y="0"/>
                  </a:moveTo>
                  <a:lnTo>
                    <a:pt x="2246544" y="0"/>
                  </a:lnTo>
                  <a:lnTo>
                    <a:pt x="2246544" y="234898"/>
                  </a:lnTo>
                  <a:lnTo>
                    <a:pt x="0" y="234898"/>
                  </a:lnTo>
                  <a:lnTo>
                    <a:pt x="0" y="0"/>
                  </a:lnTo>
                  <a:close/>
                </a:path>
              </a:pathLst>
            </a:custGeom>
            <a:blipFill>
              <a:blip r:embed="rId10"/>
              <a:stretch>
                <a:fillRect l="-4377" t="-18489" r="-11410" b="-20900"/>
              </a:stretch>
            </a:blipFill>
          </p:spPr>
        </p:sp>
        <p:sp>
          <p:nvSpPr>
            <p:cNvPr name="Freeform 55" id="55"/>
            <p:cNvSpPr/>
            <p:nvPr/>
          </p:nvSpPr>
          <p:spPr>
            <a:xfrm flipH="false" flipV="false" rot="0">
              <a:off x="15053732" y="2743288"/>
              <a:ext cx="2056616" cy="382067"/>
            </a:xfrm>
            <a:custGeom>
              <a:avLst/>
              <a:gdLst/>
              <a:ahLst/>
              <a:cxnLst/>
              <a:rect r="r" b="b" t="t" l="l"/>
              <a:pathLst>
                <a:path h="382067" w="2056616">
                  <a:moveTo>
                    <a:pt x="0" y="0"/>
                  </a:moveTo>
                  <a:lnTo>
                    <a:pt x="2056616" y="0"/>
                  </a:lnTo>
                  <a:lnTo>
                    <a:pt x="2056616" y="382067"/>
                  </a:lnTo>
                  <a:lnTo>
                    <a:pt x="0" y="382067"/>
                  </a:lnTo>
                  <a:lnTo>
                    <a:pt x="0" y="0"/>
                  </a:lnTo>
                  <a:close/>
                </a:path>
              </a:pathLst>
            </a:custGeom>
            <a:blipFill>
              <a:blip r:embed="rId11"/>
              <a:stretch>
                <a:fillRect l="-6474" t="0" r="-16770" b="0"/>
              </a:stretch>
            </a:blipFill>
          </p:spPr>
        </p:sp>
        <p:sp>
          <p:nvSpPr>
            <p:cNvPr name="Freeform 56" id="56"/>
            <p:cNvSpPr/>
            <p:nvPr/>
          </p:nvSpPr>
          <p:spPr>
            <a:xfrm flipH="false" flipV="false" rot="0">
              <a:off x="15067110" y="3165488"/>
              <a:ext cx="2413573" cy="262284"/>
            </a:xfrm>
            <a:custGeom>
              <a:avLst/>
              <a:gdLst/>
              <a:ahLst/>
              <a:cxnLst/>
              <a:rect r="r" b="b" t="t" l="l"/>
              <a:pathLst>
                <a:path h="262284" w="2413573">
                  <a:moveTo>
                    <a:pt x="0" y="0"/>
                  </a:moveTo>
                  <a:lnTo>
                    <a:pt x="2413573" y="0"/>
                  </a:lnTo>
                  <a:lnTo>
                    <a:pt x="2413573" y="262283"/>
                  </a:lnTo>
                  <a:lnTo>
                    <a:pt x="0" y="262283"/>
                  </a:lnTo>
                  <a:lnTo>
                    <a:pt x="0" y="0"/>
                  </a:lnTo>
                  <a:close/>
                </a:path>
              </a:pathLst>
            </a:custGeom>
            <a:blipFill>
              <a:blip r:embed="rId12"/>
              <a:stretch>
                <a:fillRect l="-3034" t="-27657" r="-10411" b="-3722"/>
              </a:stretch>
            </a:blipFill>
          </p:spPr>
        </p:sp>
        <p:sp>
          <p:nvSpPr>
            <p:cNvPr name="Freeform 57" id="57"/>
            <p:cNvSpPr/>
            <p:nvPr/>
          </p:nvSpPr>
          <p:spPr>
            <a:xfrm flipH="false" flipV="false" rot="0">
              <a:off x="15053732" y="567040"/>
              <a:ext cx="2916642" cy="317653"/>
            </a:xfrm>
            <a:custGeom>
              <a:avLst/>
              <a:gdLst/>
              <a:ahLst/>
              <a:cxnLst/>
              <a:rect r="r" b="b" t="t" l="l"/>
              <a:pathLst>
                <a:path h="317653" w="2916642">
                  <a:moveTo>
                    <a:pt x="0" y="0"/>
                  </a:moveTo>
                  <a:lnTo>
                    <a:pt x="2916643" y="0"/>
                  </a:lnTo>
                  <a:lnTo>
                    <a:pt x="2916643" y="317654"/>
                  </a:lnTo>
                  <a:lnTo>
                    <a:pt x="0" y="317654"/>
                  </a:lnTo>
                  <a:lnTo>
                    <a:pt x="0" y="0"/>
                  </a:lnTo>
                  <a:close/>
                </a:path>
              </a:pathLst>
            </a:custGeom>
            <a:blipFill>
              <a:blip r:embed="rId13"/>
              <a:stretch>
                <a:fillRect l="-4351" t="-20568" r="-4057" b="-9141"/>
              </a:stretch>
            </a:blipFill>
          </p:spPr>
        </p:sp>
      </p:grpSp>
      <p:sp>
        <p:nvSpPr>
          <p:cNvPr name="TextBox 58" id="58"/>
          <p:cNvSpPr txBox="true"/>
          <p:nvPr/>
        </p:nvSpPr>
        <p:spPr>
          <a:xfrm rot="0">
            <a:off x="2266515" y="9846166"/>
            <a:ext cx="4654295" cy="316230"/>
          </a:xfrm>
          <a:prstGeom prst="rect">
            <a:avLst/>
          </a:prstGeom>
        </p:spPr>
        <p:txBody>
          <a:bodyPr anchor="t" rtlCol="false" tIns="0" lIns="0" bIns="0" rIns="0">
            <a:spAutoFit/>
          </a:bodyPr>
          <a:lstStyle/>
          <a:p>
            <a:pPr algn="l">
              <a:lnSpc>
                <a:spcPts val="2520"/>
              </a:lnSpc>
              <a:spcBef>
                <a:spcPct val="0"/>
              </a:spcBef>
            </a:pPr>
            <a:r>
              <a:rPr lang="en-US" sz="1800">
                <a:solidFill>
                  <a:srgbClr val="231F20"/>
                </a:solidFill>
                <a:latin typeface="Helvetica World"/>
                <a:ea typeface="Helvetica World"/>
                <a:cs typeface="Helvetica World"/>
                <a:sym typeface="Helvetica World"/>
              </a:rPr>
              <a:t>University of Maryland Baltimore County</a:t>
            </a:r>
          </a:p>
        </p:txBody>
      </p:sp>
      <p:sp>
        <p:nvSpPr>
          <p:cNvPr name="TextBox 59" id="59"/>
          <p:cNvSpPr txBox="true"/>
          <p:nvPr/>
        </p:nvSpPr>
        <p:spPr>
          <a:xfrm rot="0">
            <a:off x="3540492" y="1625382"/>
            <a:ext cx="511744" cy="765324"/>
          </a:xfrm>
          <a:prstGeom prst="rect">
            <a:avLst/>
          </a:prstGeom>
        </p:spPr>
        <p:txBody>
          <a:bodyPr anchor="t" rtlCol="false" tIns="0" lIns="0" bIns="0" rIns="0">
            <a:spAutoFit/>
          </a:bodyPr>
          <a:lstStyle/>
          <a:p>
            <a:pPr algn="ctr">
              <a:lnSpc>
                <a:spcPts val="5782"/>
              </a:lnSpc>
            </a:pPr>
            <a:r>
              <a:rPr lang="en-US" b="true" sz="4130" spc="-90">
                <a:solidFill>
                  <a:srgbClr val="FFFFFF"/>
                </a:solidFill>
                <a:latin typeface="Helvetica World Bold"/>
                <a:ea typeface="Helvetica World Bold"/>
                <a:cs typeface="Helvetica World Bold"/>
                <a:sym typeface="Helvetica World Bold"/>
              </a:rPr>
              <a:t>IC</a:t>
            </a:r>
          </a:p>
        </p:txBody>
      </p:sp>
      <p:sp>
        <p:nvSpPr>
          <p:cNvPr name="TextBox 60" id="60"/>
          <p:cNvSpPr txBox="true"/>
          <p:nvPr/>
        </p:nvSpPr>
        <p:spPr>
          <a:xfrm rot="0">
            <a:off x="4461752" y="1640231"/>
            <a:ext cx="572269" cy="745152"/>
          </a:xfrm>
          <a:prstGeom prst="rect">
            <a:avLst/>
          </a:prstGeom>
        </p:spPr>
        <p:txBody>
          <a:bodyPr anchor="t" rtlCol="false" tIns="0" lIns="0" bIns="0" rIns="0">
            <a:spAutoFit/>
          </a:bodyPr>
          <a:lstStyle/>
          <a:p>
            <a:pPr algn="ctr">
              <a:lnSpc>
                <a:spcPts val="5691"/>
              </a:lnSpc>
            </a:pPr>
            <a:r>
              <a:rPr lang="en-US" b="true" sz="4065" spc="-89">
                <a:solidFill>
                  <a:srgbClr val="231F20"/>
                </a:solidFill>
                <a:latin typeface="Helvetica World Bold"/>
                <a:ea typeface="Helvetica World Bold"/>
                <a:cs typeface="Helvetica World Bold"/>
                <a:sym typeface="Helvetica World Bold"/>
              </a:rPr>
              <a:t>25</a:t>
            </a:r>
          </a:p>
        </p:txBody>
      </p:sp>
      <p:sp>
        <p:nvSpPr>
          <p:cNvPr name="TextBox 61" id="61"/>
          <p:cNvSpPr txBox="true"/>
          <p:nvPr/>
        </p:nvSpPr>
        <p:spPr>
          <a:xfrm rot="0">
            <a:off x="4281347" y="904875"/>
            <a:ext cx="11679327" cy="1053155"/>
          </a:xfrm>
          <a:prstGeom prst="rect">
            <a:avLst/>
          </a:prstGeom>
        </p:spPr>
        <p:txBody>
          <a:bodyPr anchor="t" rtlCol="false" tIns="0" lIns="0" bIns="0" rIns="0">
            <a:spAutoFit/>
          </a:bodyPr>
          <a:lstStyle/>
          <a:p>
            <a:pPr algn="ctr">
              <a:lnSpc>
                <a:spcPts val="7839"/>
              </a:lnSpc>
            </a:pPr>
            <a:r>
              <a:rPr lang="en-US" sz="5599" b="true">
                <a:solidFill>
                  <a:srgbClr val="FFFFFF"/>
                </a:solidFill>
                <a:latin typeface="Helvetica World Bold"/>
                <a:ea typeface="Helvetica World Bold"/>
                <a:cs typeface="Helvetica World Bold"/>
                <a:sym typeface="Helvetica World Bold"/>
              </a:rPr>
              <a:t>College Station Ridership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DAGgv2QFdlk</dc:identifier>
  <dcterms:modified xsi:type="dcterms:W3CDTF">2011-08-01T06:04:30Z</dcterms:modified>
  <cp:revision>1</cp:revision>
  <dc:title>Team IC25030 Mindpetal DC WMATA Ridership Analysis</dc:title>
</cp:coreProperties>
</file>